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3EA_F81A2CAA.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400_BAFB02EF.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73" r:id="rId6"/>
  </p:sldMasterIdLst>
  <p:notesMasterIdLst>
    <p:notesMasterId r:id="rId51"/>
  </p:notesMasterIdLst>
  <p:sldIdLst>
    <p:sldId id="258" r:id="rId7"/>
    <p:sldId id="679" r:id="rId8"/>
    <p:sldId id="688" r:id="rId9"/>
    <p:sldId id="1002" r:id="rId10"/>
    <p:sldId id="1023" r:id="rId11"/>
    <p:sldId id="1047" r:id="rId12"/>
    <p:sldId id="1045" r:id="rId13"/>
    <p:sldId id="1046" r:id="rId14"/>
    <p:sldId id="1043" r:id="rId15"/>
    <p:sldId id="340" r:id="rId16"/>
    <p:sldId id="334" r:id="rId17"/>
    <p:sldId id="1044" r:id="rId18"/>
    <p:sldId id="461" r:id="rId19"/>
    <p:sldId id="1028" r:id="rId20"/>
    <p:sldId id="1048" r:id="rId21"/>
    <p:sldId id="1050" r:id="rId22"/>
    <p:sldId id="1032" r:id="rId23"/>
    <p:sldId id="1052" r:id="rId24"/>
    <p:sldId id="1031" r:id="rId25"/>
    <p:sldId id="689" r:id="rId26"/>
    <p:sldId id="518" r:id="rId27"/>
    <p:sldId id="1041" r:id="rId28"/>
    <p:sldId id="1030" r:id="rId29"/>
    <p:sldId id="1036" r:id="rId30"/>
    <p:sldId id="522" r:id="rId31"/>
    <p:sldId id="1034" r:id="rId32"/>
    <p:sldId id="690" r:id="rId33"/>
    <p:sldId id="519" r:id="rId34"/>
    <p:sldId id="1054" r:id="rId35"/>
    <p:sldId id="1053" r:id="rId36"/>
    <p:sldId id="1055" r:id="rId37"/>
    <p:sldId id="523" r:id="rId38"/>
    <p:sldId id="1057" r:id="rId39"/>
    <p:sldId id="1040" r:id="rId40"/>
    <p:sldId id="691" r:id="rId41"/>
    <p:sldId id="1025" r:id="rId42"/>
    <p:sldId id="1026" r:id="rId43"/>
    <p:sldId id="1027" r:id="rId44"/>
    <p:sldId id="1024" r:id="rId45"/>
    <p:sldId id="974" r:id="rId46"/>
    <p:sldId id="966" r:id="rId47"/>
    <p:sldId id="520" r:id="rId48"/>
    <p:sldId id="1058" r:id="rId49"/>
    <p:sldId id="338" r:id="rId50"/>
  </p:sldIdLst>
  <p:sldSz cx="12192000" cy="6858000"/>
  <p:notesSz cx="6858000" cy="160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70" userDrawn="1">
          <p15:clr>
            <a:srgbClr val="A4A3A4"/>
          </p15:clr>
        </p15:guide>
        <p15:guide id="4" pos="73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isha Jain" initials="A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433"/>
    <a:srgbClr val="5D5E63"/>
    <a:srgbClr val="AE2B23"/>
    <a:srgbClr val="38718D"/>
    <a:srgbClr val="2E5C7E"/>
    <a:srgbClr val="C3D4DD"/>
    <a:srgbClr val="80B1D3"/>
    <a:srgbClr val="5F8DA3"/>
    <a:srgbClr val="CAE3EF"/>
    <a:srgbClr val="95C6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E39B27-FA49-8F6C-9C1E-0E309B83A64F}" v="276" dt="2024-04-29T16:49:38.500"/>
    <p1510:client id="{7920557E-7C98-37E0-9365-77D73A9AF4B6}" v="366" dt="2024-04-29T16:49:44.683"/>
    <p1510:client id="{8CED02C2-EF8F-7EE5-5EF4-359344FE3AA1}" v="3" dt="2024-04-29T16:14:14.179"/>
    <p1510:client id="{FB458C94-D2C6-B14C-841C-FEAA6B7B7AD0}" v="66" dt="2024-04-29T16:13:21.5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00" autoAdjust="0"/>
  </p:normalViewPr>
  <p:slideViewPr>
    <p:cSldViewPr snapToGrid="0">
      <p:cViewPr varScale="1">
        <p:scale>
          <a:sx n="71" d="100"/>
          <a:sy n="71" d="100"/>
        </p:scale>
        <p:origin x="1026" y="60"/>
      </p:cViewPr>
      <p:guideLst>
        <p:guide orient="horz" pos="4320"/>
        <p:guide pos="370"/>
        <p:guide pos="733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haru\OneDrive\Desktop\CO2%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defRPr>
            </a:pPr>
            <a:r>
              <a:rPr lang="en-CA" sz="2000" b="1">
                <a:solidFill>
                  <a:schemeClr val="accent6">
                    <a:lumMod val="75000"/>
                  </a:schemeClr>
                </a:solidFill>
              </a:rPr>
              <a:t>Total Greenhouse Gas Emissions</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lineChart>
        <c:grouping val="standard"/>
        <c:varyColors val="0"/>
        <c:ser>
          <c:idx val="0"/>
          <c:order val="0"/>
          <c:tx>
            <c:strRef>
              <c:f>Sheet1!$C$54</c:f>
              <c:strCache>
                <c:ptCount val="1"/>
                <c:pt idx="0">
                  <c:v>Total Global Emissions</c:v>
                </c:pt>
              </c:strCache>
            </c:strRef>
          </c:tx>
          <c:spPr>
            <a:ln w="38100" cap="rnd">
              <a:solidFill>
                <a:srgbClr val="266041"/>
              </a:solidFill>
              <a:round/>
            </a:ln>
            <a:effectLst/>
          </c:spPr>
          <c:marker>
            <c:symbol val="none"/>
          </c:marker>
          <c:cat>
            <c:numRef>
              <c:f>Sheet1!$B$55:$B$84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Sheet1!$C$55:$C$84</c:f>
              <c:numCache>
                <c:formatCode>General</c:formatCode>
                <c:ptCount val="30"/>
                <c:pt idx="0">
                  <c:v>32.520000000000003</c:v>
                </c:pt>
                <c:pt idx="1">
                  <c:v>32.67</c:v>
                </c:pt>
                <c:pt idx="2">
                  <c:v>32.590000000000003</c:v>
                </c:pt>
                <c:pt idx="3">
                  <c:v>32.729999999999997</c:v>
                </c:pt>
                <c:pt idx="4">
                  <c:v>33.020000000000003</c:v>
                </c:pt>
                <c:pt idx="5">
                  <c:v>33.81</c:v>
                </c:pt>
                <c:pt idx="6">
                  <c:v>34.18</c:v>
                </c:pt>
                <c:pt idx="7">
                  <c:v>35.54</c:v>
                </c:pt>
                <c:pt idx="8">
                  <c:v>35.1</c:v>
                </c:pt>
                <c:pt idx="9">
                  <c:v>35.1</c:v>
                </c:pt>
                <c:pt idx="10">
                  <c:v>35.840000000000003</c:v>
                </c:pt>
                <c:pt idx="11">
                  <c:v>35.880000000000003</c:v>
                </c:pt>
                <c:pt idx="12">
                  <c:v>36.840000000000003</c:v>
                </c:pt>
                <c:pt idx="13">
                  <c:v>37.799999999999997</c:v>
                </c:pt>
                <c:pt idx="14">
                  <c:v>39.659999999999997</c:v>
                </c:pt>
                <c:pt idx="15">
                  <c:v>40.57</c:v>
                </c:pt>
                <c:pt idx="16">
                  <c:v>42.07</c:v>
                </c:pt>
                <c:pt idx="17">
                  <c:v>42.86</c:v>
                </c:pt>
                <c:pt idx="18">
                  <c:v>43.1</c:v>
                </c:pt>
                <c:pt idx="19">
                  <c:v>43.09</c:v>
                </c:pt>
                <c:pt idx="20">
                  <c:v>44.88</c:v>
                </c:pt>
                <c:pt idx="21">
                  <c:v>45.04</c:v>
                </c:pt>
                <c:pt idx="22">
                  <c:v>45.6</c:v>
                </c:pt>
                <c:pt idx="23">
                  <c:v>46.24</c:v>
                </c:pt>
                <c:pt idx="24">
                  <c:v>46.88</c:v>
                </c:pt>
                <c:pt idx="25">
                  <c:v>46.87</c:v>
                </c:pt>
                <c:pt idx="26">
                  <c:v>47.53</c:v>
                </c:pt>
                <c:pt idx="27">
                  <c:v>48.25</c:v>
                </c:pt>
                <c:pt idx="28">
                  <c:v>49.37</c:v>
                </c:pt>
                <c:pt idx="29">
                  <c:v>49.76</c:v>
                </c:pt>
              </c:numCache>
            </c:numRef>
          </c:val>
          <c:smooth val="0"/>
          <c:extLst>
            <c:ext xmlns:c16="http://schemas.microsoft.com/office/drawing/2014/chart" uri="{C3380CC4-5D6E-409C-BE32-E72D297353CC}">
              <c16:uniqueId val="{00000000-B898-4C52-B2B3-4EA51DEA1407}"/>
            </c:ext>
          </c:extLst>
        </c:ser>
        <c:ser>
          <c:idx val="1"/>
          <c:order val="1"/>
          <c:tx>
            <c:strRef>
              <c:f>Sheet1!$D$54</c:f>
              <c:strCache>
                <c:ptCount val="1"/>
                <c:pt idx="0">
                  <c:v>Food System Emissions</c:v>
                </c:pt>
              </c:strCache>
            </c:strRef>
          </c:tx>
          <c:spPr>
            <a:ln w="38100" cap="rnd">
              <a:solidFill>
                <a:srgbClr val="92D050"/>
              </a:solidFill>
              <a:round/>
            </a:ln>
            <a:effectLst/>
          </c:spPr>
          <c:marker>
            <c:symbol val="none"/>
          </c:marker>
          <c:cat>
            <c:numRef>
              <c:f>Sheet1!$B$55:$B$84</c:f>
              <c:numCache>
                <c:formatCode>General</c:formatCode>
                <c:ptCount val="30"/>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numCache>
            </c:numRef>
          </c:cat>
          <c:val>
            <c:numRef>
              <c:f>Sheet1!$D$55:$D$84</c:f>
              <c:numCache>
                <c:formatCode>General</c:formatCode>
                <c:ptCount val="30"/>
                <c:pt idx="0">
                  <c:v>8.4552000000000014</c:v>
                </c:pt>
                <c:pt idx="1">
                  <c:v>8.4942000000000011</c:v>
                </c:pt>
                <c:pt idx="2">
                  <c:v>8.4734000000000016</c:v>
                </c:pt>
                <c:pt idx="3">
                  <c:v>8.5098000000000003</c:v>
                </c:pt>
                <c:pt idx="4">
                  <c:v>8.5852000000000004</c:v>
                </c:pt>
                <c:pt idx="5">
                  <c:v>8.7906000000000013</c:v>
                </c:pt>
                <c:pt idx="6">
                  <c:v>8.8868000000000009</c:v>
                </c:pt>
                <c:pt idx="7">
                  <c:v>9.2403999999999993</c:v>
                </c:pt>
                <c:pt idx="8">
                  <c:v>9.1260000000000012</c:v>
                </c:pt>
                <c:pt idx="9">
                  <c:v>9.1260000000000012</c:v>
                </c:pt>
                <c:pt idx="10">
                  <c:v>9.3184000000000005</c:v>
                </c:pt>
                <c:pt idx="11">
                  <c:v>9.3288000000000011</c:v>
                </c:pt>
                <c:pt idx="12">
                  <c:v>9.578400000000002</c:v>
                </c:pt>
                <c:pt idx="13">
                  <c:v>9.8279999999999994</c:v>
                </c:pt>
                <c:pt idx="14">
                  <c:v>10.3116</c:v>
                </c:pt>
                <c:pt idx="15">
                  <c:v>10.5482</c:v>
                </c:pt>
                <c:pt idx="16">
                  <c:v>10.9382</c:v>
                </c:pt>
                <c:pt idx="17">
                  <c:v>11.143600000000001</c:v>
                </c:pt>
                <c:pt idx="18">
                  <c:v>11.206000000000001</c:v>
                </c:pt>
                <c:pt idx="19">
                  <c:v>11.203400000000002</c:v>
                </c:pt>
                <c:pt idx="20">
                  <c:v>11.668800000000001</c:v>
                </c:pt>
                <c:pt idx="21">
                  <c:v>11.7104</c:v>
                </c:pt>
                <c:pt idx="22">
                  <c:v>11.856000000000002</c:v>
                </c:pt>
                <c:pt idx="23">
                  <c:v>12.022400000000001</c:v>
                </c:pt>
                <c:pt idx="24">
                  <c:v>12.188800000000001</c:v>
                </c:pt>
                <c:pt idx="25">
                  <c:v>12.186199999999999</c:v>
                </c:pt>
                <c:pt idx="26">
                  <c:v>12.357800000000001</c:v>
                </c:pt>
                <c:pt idx="27">
                  <c:v>12.545</c:v>
                </c:pt>
                <c:pt idx="28">
                  <c:v>12.8362</c:v>
                </c:pt>
                <c:pt idx="29">
                  <c:v>12.9376</c:v>
                </c:pt>
              </c:numCache>
            </c:numRef>
          </c:val>
          <c:smooth val="0"/>
          <c:extLst>
            <c:ext xmlns:c16="http://schemas.microsoft.com/office/drawing/2014/chart" uri="{C3380CC4-5D6E-409C-BE32-E72D297353CC}">
              <c16:uniqueId val="{00000001-B898-4C52-B2B3-4EA51DEA1407}"/>
            </c:ext>
          </c:extLst>
        </c:ser>
        <c:dLbls>
          <c:showLegendKey val="0"/>
          <c:showVal val="0"/>
          <c:showCatName val="0"/>
          <c:showSerName val="0"/>
          <c:showPercent val="0"/>
          <c:showBubbleSize val="0"/>
        </c:dLbls>
        <c:smooth val="0"/>
        <c:axId val="1763022303"/>
        <c:axId val="1763006495"/>
      </c:lineChart>
      <c:catAx>
        <c:axId val="1763022303"/>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CA" sz="1600"/>
                  <a:t>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63006495"/>
        <c:crosses val="autoZero"/>
        <c:auto val="1"/>
        <c:lblAlgn val="ctr"/>
        <c:lblOffset val="100"/>
        <c:noMultiLvlLbl val="0"/>
      </c:catAx>
      <c:valAx>
        <c:axId val="1763006495"/>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CA" sz="1200"/>
                  <a:t>Billion tonnes of CO2e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763022303"/>
        <c:crosses val="autoZero"/>
        <c:crossBetween val="between"/>
      </c:valAx>
      <c:spPr>
        <a:noFill/>
        <a:ln>
          <a:noFill/>
        </a:ln>
        <a:effectLst/>
      </c:spPr>
    </c:plotArea>
    <c:legend>
      <c:legendPos val="b"/>
      <c:layout>
        <c:manualLayout>
          <c:xMode val="edge"/>
          <c:yMode val="edge"/>
          <c:x val="0.10935301233632184"/>
          <c:y val="0.89159883902436787"/>
          <c:w val="0.77019591713799429"/>
          <c:h val="6.596820744368393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3EA_F81A2CAA.xml><?xml version="1.0" encoding="utf-8"?>
<p188:cmLst xmlns:a="http://schemas.openxmlformats.org/drawingml/2006/main" xmlns:r="http://schemas.openxmlformats.org/officeDocument/2006/relationships" xmlns:p188="http://schemas.microsoft.com/office/powerpoint/2018/8/main">
  <p188:cm id="{AF70AA6E-4EBB-4AF0-9646-98524DF6A160}" authorId="{DFE54726-80A3-B648-49A3-C53ACD750931}" status="resolved" created="2022-05-30T16:54:09.060" complete="100000">
    <ac:txMkLst xmlns:ac="http://schemas.microsoft.com/office/drawing/2013/main/command">
      <pc:docMk xmlns:pc="http://schemas.microsoft.com/office/powerpoint/2013/main/command"/>
      <pc:sldMk xmlns:pc="http://schemas.microsoft.com/office/powerpoint/2013/main/command" cId="2368081274" sldId="950"/>
      <ac:spMk id="8" creationId="{E57170DC-BFC8-B342-B368-CCF68F41DD5F}"/>
      <ac:txMk cp="111" len="251">
        <ac:context len="364" hash="3570702494"/>
      </ac:txMk>
    </ac:txMkLst>
    <p188:pos x="2772103" y="4966137"/>
    <p188:replyLst>
      <p188:reply id="{CDD0B5D6-AFAC-4BC5-A105-3F97CF069B73}" authorId="{A6616FDE-9541-044F-FFA2-0D0A8AF0FF25}" created="2022-05-30T18:48:31.388">
        <p188:txBody>
          <a:bodyPr/>
          <a:lstStyle/>
          <a:p>
            <a:r>
              <a:rPr lang="en-US"/>
              <a:t>GW: I hyperlinked the website into the title instead!</a:t>
            </a:r>
          </a:p>
        </p188:txBody>
      </p188:reply>
      <p188:reply id="{EAC50879-722A-4144-9DA1-326A3307A096}" authorId="{30B322FE-1799-C8CB-E9FD-297AD445E230}" created="2022-06-02T15:43:45.142">
        <p188:txBody>
          <a:bodyPr/>
          <a:lstStyle/>
          <a:p>
            <a:r>
              <a:rPr lang="en-US"/>
              <a:t>We often need to disclose our status as an EMD and in financial services that offers a significant credibility check mark. :D </a:t>
            </a:r>
          </a:p>
        </p188:txBody>
      </p188:reply>
    </p188:replyLst>
    <p188:txBody>
      <a:bodyPr/>
      <a:lstStyle/>
      <a:p>
        <a:r>
          <a:rPr lang="en-US"/>
          <a:t>HS: Not needed, in my opinion</a:t>
        </a:r>
      </a:p>
    </p188:txBody>
  </p188:cm>
</p188:cmLst>
</file>

<file path=ppt/comments/modernComment_400_BAFB02EF.xml><?xml version="1.0" encoding="utf-8"?>
<p188:cmLst xmlns:a="http://schemas.openxmlformats.org/drawingml/2006/main" xmlns:r="http://schemas.openxmlformats.org/officeDocument/2006/relationships" xmlns:p188="http://schemas.microsoft.com/office/powerpoint/2018/8/main">
  <p188:cm id="{1A84A509-C927-458F-B009-6C01352E0400}" authorId="{DFE54726-80A3-B648-49A3-C53ACD750931}" status="resolved" created="2022-05-30T16:53:25.310" complete="100000">
    <pc:sldMkLst xmlns:pc="http://schemas.microsoft.com/office/powerpoint/2013/main/command">
      <pc:docMk/>
      <pc:sldMk cId="2658950346" sldId="492"/>
    </pc:sldMkLst>
    <p188:replyLst>
      <p188:reply id="{59E1EB04-FF6D-4F1D-A847-D68E7FDEE65F}" authorId="{C42EFD24-A778-BA23-4582-630A6CD60E0B}" created="2022-05-30T16:54:45.217">
        <p188:txBody>
          <a:bodyPr/>
          <a:lstStyle/>
          <a:p>
            <a:r>
              <a:rPr lang="en-US"/>
              <a:t>yes, can we wait until the meeting?</a:t>
            </a:r>
          </a:p>
        </p188:txBody>
      </p188:reply>
      <p188:reply id="{CDABCE13-0943-4C7C-BFA9-11F722EE49C8}" authorId="{30B322FE-1799-C8CB-E9FD-297AD445E230}" created="2022-06-02T16:10:53.739">
        <p188:txBody>
          <a:bodyPr/>
          <a:lstStyle/>
          <a:p>
            <a:r>
              <a:rPr lang="en-US"/>
              <a:t>included original text in comments</a:t>
            </a:r>
          </a:p>
        </p188:txBody>
      </p188:reply>
    </p188:replyLst>
    <p188:txBody>
      <a:bodyPr/>
      <a:lstStyle/>
      <a:p>
        <a:r>
          <a:rPr lang="en-US"/>
          <a:t>HS: Text can be more concise?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E4FEEB-387A-E04C-A0BB-F1F274F1C678}"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A1FF5-6A98-2342-AD1E-205B7AD79768}" type="slidenum">
              <a:rPr lang="en-US" smtClean="0"/>
              <a:t>‹#›</a:t>
            </a:fld>
            <a:endParaRPr lang="en-US"/>
          </a:p>
        </p:txBody>
      </p:sp>
    </p:spTree>
    <p:extLst>
      <p:ext uri="{BB962C8B-B14F-4D97-AF65-F5344CB8AC3E}">
        <p14:creationId xmlns:p14="http://schemas.microsoft.com/office/powerpoint/2010/main" val="3786832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2200"/>
              <a:buFont typeface="Arial"/>
              <a:buChar char="•"/>
              <a:tabLst/>
              <a:defRPr/>
            </a:pPr>
            <a:endParaRPr/>
          </a:p>
        </p:txBody>
      </p:sp>
      <p:sp>
        <p:nvSpPr>
          <p:cNvPr id="240" name="Google Shape;2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3365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5150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1200"/>
              </a:spcAft>
              <a:buFont typeface="Arial" panose="020B0604020202020204" pitchFamily="34" charset="0"/>
              <a:buChar char="•"/>
            </a:pPr>
            <a:r>
              <a:rPr lang="en-US" sz="1200"/>
              <a:t>Canada was initially limited in it’s ability to produce it’s own food to maintain dependence on Britain</a:t>
            </a:r>
          </a:p>
          <a:p>
            <a:pPr marL="171450" indent="-171450">
              <a:spcBef>
                <a:spcPts val="0"/>
              </a:spcBef>
              <a:spcAft>
                <a:spcPts val="1200"/>
              </a:spcAft>
              <a:buFont typeface="Arial" panose="020B0604020202020204" pitchFamily="34" charset="0"/>
              <a:buChar char="•"/>
            </a:pPr>
            <a:r>
              <a:rPr lang="en-US" sz="1200"/>
              <a:t>Other than the War Measures Act during the WWII to avoid the food scarcity issues from WWI, no real policies were in place</a:t>
            </a:r>
          </a:p>
          <a:p>
            <a:pPr marL="171450" indent="-171450">
              <a:spcBef>
                <a:spcPts val="0"/>
              </a:spcBef>
              <a:spcAft>
                <a:spcPts val="1200"/>
              </a:spcAft>
              <a:buFont typeface="Arial" panose="020B0604020202020204" pitchFamily="34" charset="0"/>
              <a:buChar char="•"/>
            </a:pPr>
            <a:r>
              <a:rPr lang="en-US" sz="1200"/>
              <a:t>In 1977 policies were put in place, but the focus was on growing production, and didn’t have specific regulations around food insecurity or corporate concentration. </a:t>
            </a:r>
          </a:p>
          <a:p>
            <a:pPr marL="171450" indent="-171450">
              <a:spcBef>
                <a:spcPts val="0"/>
              </a:spcBef>
              <a:spcAft>
                <a:spcPts val="1200"/>
              </a:spcAft>
              <a:buFont typeface="Arial" panose="020B0604020202020204" pitchFamily="34" charset="0"/>
              <a:buChar char="•"/>
            </a:pPr>
            <a:r>
              <a:rPr lang="en-US" sz="1200"/>
              <a:t>Other attempts were made in 1998 and 2005 around Canada’s Action Plan for food Security (CAPFS) but nothing really came from it.</a:t>
            </a:r>
          </a:p>
          <a:p>
            <a:endParaRPr lang="en-CA"/>
          </a:p>
        </p:txBody>
      </p:sp>
      <p:sp>
        <p:nvSpPr>
          <p:cNvPr id="4" name="Slide Number Placeholder 3"/>
          <p:cNvSpPr>
            <a:spLocks noGrp="1"/>
          </p:cNvSpPr>
          <p:nvPr>
            <p:ph type="sldNum" sz="quarter" idx="5"/>
          </p:nvPr>
        </p:nvSpPr>
        <p:spPr/>
        <p:txBody>
          <a:bodyPr/>
          <a:lstStyle/>
          <a:p>
            <a:fld id="{31AA1FF5-6A98-2342-AD1E-205B7AD79768}" type="slidenum">
              <a:rPr lang="en-US" smtClean="0"/>
              <a:t>12</a:t>
            </a:fld>
            <a:endParaRPr lang="en-US"/>
          </a:p>
        </p:txBody>
      </p:sp>
    </p:spTree>
    <p:extLst>
      <p:ext uri="{BB962C8B-B14F-4D97-AF65-F5344CB8AC3E}">
        <p14:creationId xmlns:p14="http://schemas.microsoft.com/office/powerpoint/2010/main" val="2804527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Economists valuing comparative advantage lead to a few key partners exporting specific crops and other countries divesting from those activities</a:t>
            </a:r>
          </a:p>
          <a:p>
            <a:endParaRPr lang="en-CA"/>
          </a:p>
        </p:txBody>
      </p:sp>
      <p:sp>
        <p:nvSpPr>
          <p:cNvPr id="4" name="Slide Number Placeholder 3"/>
          <p:cNvSpPr>
            <a:spLocks noGrp="1"/>
          </p:cNvSpPr>
          <p:nvPr>
            <p:ph type="sldNum" sz="quarter" idx="5"/>
          </p:nvPr>
        </p:nvSpPr>
        <p:spPr/>
        <p:txBody>
          <a:bodyPr/>
          <a:lstStyle/>
          <a:p>
            <a:fld id="{31AA1FF5-6A98-2342-AD1E-205B7AD79768}" type="slidenum">
              <a:rPr lang="en-US" smtClean="0"/>
              <a:t>13</a:t>
            </a:fld>
            <a:endParaRPr lang="en-US"/>
          </a:p>
        </p:txBody>
      </p:sp>
    </p:spTree>
    <p:extLst>
      <p:ext uri="{BB962C8B-B14F-4D97-AF65-F5344CB8AC3E}">
        <p14:creationId xmlns:p14="http://schemas.microsoft.com/office/powerpoint/2010/main" val="4015451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t>The vast majority comes from livestock and crop. </a:t>
            </a:r>
          </a:p>
          <a:p>
            <a:pPr marL="628650" lvl="1" indent="-171450">
              <a:buFont typeface="Arial" panose="020B0604020202020204" pitchFamily="34" charset="0"/>
              <a:buChar char="•"/>
            </a:pPr>
            <a:r>
              <a:rPr lang="en-CA"/>
              <a:t>Innovations in water, fertilizer and land use are trying to address these challenges alongside alternative proteins.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Growth in Ag tech and new models (alt protein, indoor / vertical farming, farm optimization, etc.) </a:t>
            </a:r>
            <a:r>
              <a:rPr lang="en-CA"/>
              <a:t> </a:t>
            </a:r>
          </a:p>
          <a:p>
            <a:pPr marL="171450" lvl="0" indent="-171450">
              <a:buFont typeface="Arial" panose="020B0604020202020204" pitchFamily="34" charset="0"/>
              <a:buChar char="•"/>
            </a:pPr>
            <a:r>
              <a:rPr lang="en-CA"/>
              <a:t>Other contributions include waste in processing, transportation, packaging and retail channels. (18%)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ADDITIONAL POINT – Large corporations prioritizing profits may not factor in the impact of their suppliers – looking only at cost of inputs. Small businesses are more likely to be considerate of their suppliers when selecting them. </a:t>
            </a:r>
          </a:p>
          <a:p>
            <a:pPr marL="171450" lvl="0" indent="-171450">
              <a:buFont typeface="Arial" panose="020B0604020202020204" pitchFamily="34" charset="0"/>
              <a:buChar char="•"/>
            </a:pPr>
            <a:endParaRPr lang="en-CA"/>
          </a:p>
        </p:txBody>
      </p:sp>
      <p:sp>
        <p:nvSpPr>
          <p:cNvPr id="4" name="Slide Number Placeholder 3"/>
          <p:cNvSpPr>
            <a:spLocks noGrp="1"/>
          </p:cNvSpPr>
          <p:nvPr>
            <p:ph type="sldNum" sz="quarter" idx="5"/>
          </p:nvPr>
        </p:nvSpPr>
        <p:spPr/>
        <p:txBody>
          <a:bodyPr/>
          <a:lstStyle/>
          <a:p>
            <a:fld id="{31AA1FF5-6A98-2342-AD1E-205B7AD79768}" type="slidenum">
              <a:rPr lang="en-US" smtClean="0"/>
              <a:t>14</a:t>
            </a:fld>
            <a:endParaRPr lang="en-US"/>
          </a:p>
        </p:txBody>
      </p:sp>
    </p:spTree>
    <p:extLst>
      <p:ext uri="{BB962C8B-B14F-4D97-AF65-F5344CB8AC3E}">
        <p14:creationId xmlns:p14="http://schemas.microsoft.com/office/powerpoint/2010/main" val="998940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Consolidation has led to an increase in lobbying spend by food businesses to limit competition (6x increase since 1992)</a:t>
            </a:r>
          </a:p>
          <a:p>
            <a:endParaRPr lang="en-CA"/>
          </a:p>
        </p:txBody>
      </p:sp>
      <p:sp>
        <p:nvSpPr>
          <p:cNvPr id="4" name="Slide Number Placeholder 3"/>
          <p:cNvSpPr>
            <a:spLocks noGrp="1"/>
          </p:cNvSpPr>
          <p:nvPr>
            <p:ph type="sldNum" sz="quarter" idx="5"/>
          </p:nvPr>
        </p:nvSpPr>
        <p:spPr/>
        <p:txBody>
          <a:bodyPr/>
          <a:lstStyle/>
          <a:p>
            <a:fld id="{31AA1FF5-6A98-2342-AD1E-205B7AD79768}" type="slidenum">
              <a:rPr lang="en-US" smtClean="0"/>
              <a:t>15</a:t>
            </a:fld>
            <a:endParaRPr lang="en-US"/>
          </a:p>
        </p:txBody>
      </p:sp>
    </p:spTree>
    <p:extLst>
      <p:ext uri="{BB962C8B-B14F-4D97-AF65-F5344CB8AC3E}">
        <p14:creationId xmlns:p14="http://schemas.microsoft.com/office/powerpoint/2010/main" val="2279162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Canada has the highest market concentration of it’s 4 largest grocery chains than any other country (55% vs 39% for the US)</a:t>
            </a:r>
          </a:p>
          <a:p>
            <a:endParaRPr lang="en-CA" dirty="0"/>
          </a:p>
          <a:p>
            <a:r>
              <a:rPr lang="en-US" sz="1200" b="1" dirty="0"/>
              <a:t>Government subsidies often focus on cash crops which are easy to export but strains fields. </a:t>
            </a:r>
            <a:endParaRPr lang="en-CA" dirty="0"/>
          </a:p>
          <a:p>
            <a:endParaRPr lang="en-CA" dirty="0"/>
          </a:p>
          <a:p>
            <a:endParaRPr lang="en-CA" dirty="0"/>
          </a:p>
          <a:p>
            <a:r>
              <a:rPr lang="en-CA" b="1" dirty="0"/>
              <a:t>Global News reported on Sunday that Minister Francois-Philippe Champagne is courting foreign grocers to enter the market, but a US chain told him it wasn’t possible to find leases for 400-500 locations to make the move feasible. </a:t>
            </a:r>
          </a:p>
          <a:p>
            <a:endParaRPr lang="en-CA" dirty="0"/>
          </a:p>
          <a:p>
            <a:endParaRPr lang="en-CA" dirty="0"/>
          </a:p>
        </p:txBody>
      </p:sp>
      <p:sp>
        <p:nvSpPr>
          <p:cNvPr id="4" name="Slide Number Placeholder 3"/>
          <p:cNvSpPr>
            <a:spLocks noGrp="1"/>
          </p:cNvSpPr>
          <p:nvPr>
            <p:ph type="sldNum" sz="quarter" idx="5"/>
          </p:nvPr>
        </p:nvSpPr>
        <p:spPr/>
        <p:txBody>
          <a:bodyPr/>
          <a:lstStyle/>
          <a:p>
            <a:fld id="{31AA1FF5-6A98-2342-AD1E-205B7AD79768}" type="slidenum">
              <a:rPr lang="en-US" smtClean="0"/>
              <a:t>16</a:t>
            </a:fld>
            <a:endParaRPr lang="en-US"/>
          </a:p>
        </p:txBody>
      </p:sp>
    </p:spTree>
    <p:extLst>
      <p:ext uri="{BB962C8B-B14F-4D97-AF65-F5344CB8AC3E}">
        <p14:creationId xmlns:p14="http://schemas.microsoft.com/office/powerpoint/2010/main" val="2602613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1AA1FF5-6A98-2342-AD1E-205B7AD79768}" type="slidenum">
              <a:rPr lang="en-US" smtClean="0"/>
              <a:t>17</a:t>
            </a:fld>
            <a:endParaRPr lang="en-US"/>
          </a:p>
        </p:txBody>
      </p:sp>
    </p:spTree>
    <p:extLst>
      <p:ext uri="{BB962C8B-B14F-4D97-AF65-F5344CB8AC3E}">
        <p14:creationId xmlns:p14="http://schemas.microsoft.com/office/powerpoint/2010/main" val="364349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$628million was spent on marketing food products in Canada in 2019</a:t>
            </a:r>
          </a:p>
        </p:txBody>
      </p:sp>
      <p:sp>
        <p:nvSpPr>
          <p:cNvPr id="4" name="Slide Number Placeholder 3"/>
          <p:cNvSpPr>
            <a:spLocks noGrp="1"/>
          </p:cNvSpPr>
          <p:nvPr>
            <p:ph type="sldNum" sz="quarter" idx="5"/>
          </p:nvPr>
        </p:nvSpPr>
        <p:spPr/>
        <p:txBody>
          <a:bodyPr/>
          <a:lstStyle/>
          <a:p>
            <a:fld id="{31AA1FF5-6A98-2342-AD1E-205B7AD79768}" type="slidenum">
              <a:rPr lang="en-US" smtClean="0"/>
              <a:t>18</a:t>
            </a:fld>
            <a:endParaRPr lang="en-US"/>
          </a:p>
        </p:txBody>
      </p:sp>
    </p:spTree>
    <p:extLst>
      <p:ext uri="{BB962C8B-B14F-4D97-AF65-F5344CB8AC3E}">
        <p14:creationId xmlns:p14="http://schemas.microsoft.com/office/powerpoint/2010/main" val="4133445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pPr>
            <a:r>
              <a:rPr lang="en-US" sz="2400"/>
              <a:t>Vulnerability in the supply chain</a:t>
            </a:r>
          </a:p>
          <a:p>
            <a:pPr lvl="1">
              <a:spcBef>
                <a:spcPts val="0"/>
              </a:spcBef>
              <a:spcAft>
                <a:spcPts val="1200"/>
              </a:spcAft>
            </a:pPr>
            <a:r>
              <a:rPr lang="en-US" sz="2200"/>
              <a:t>COVID created massive supply issues as getting good in and out of the country was challenging</a:t>
            </a:r>
          </a:p>
          <a:p>
            <a:pPr lvl="1">
              <a:spcBef>
                <a:spcPts val="0"/>
              </a:spcBef>
              <a:spcAft>
                <a:spcPts val="1200"/>
              </a:spcAft>
            </a:pPr>
            <a:r>
              <a:rPr lang="en-US" sz="2200"/>
              <a:t>War in Ukraine (soybeans and vegetable oil prices spiked)</a:t>
            </a:r>
          </a:p>
          <a:p>
            <a:pPr>
              <a:spcBef>
                <a:spcPts val="0"/>
              </a:spcBef>
              <a:spcAft>
                <a:spcPts val="1200"/>
              </a:spcAft>
            </a:pPr>
            <a:r>
              <a:rPr lang="en-US" sz="2400"/>
              <a:t>Growing population is going to significantly increase the need for food in Canada</a:t>
            </a:r>
          </a:p>
          <a:p>
            <a:pPr>
              <a:spcBef>
                <a:spcPts val="0"/>
              </a:spcBef>
              <a:spcAft>
                <a:spcPts val="1200"/>
              </a:spcAft>
            </a:pPr>
            <a:r>
              <a:rPr lang="en-US" sz="2400" err="1"/>
              <a:t>Millenial</a:t>
            </a:r>
            <a:r>
              <a:rPr lang="en-US" sz="2400"/>
              <a:t> and Gen Z – less  brand loyal, more sustainable minded, struggling with housing affordability. </a:t>
            </a:r>
          </a:p>
          <a:p>
            <a:pPr>
              <a:spcBef>
                <a:spcPts val="0"/>
              </a:spcBef>
              <a:spcAft>
                <a:spcPts val="1200"/>
              </a:spcAft>
            </a:pPr>
            <a:r>
              <a:rPr lang="en-US" sz="2400"/>
              <a:t>Decrease in value generated here (high pressure on commodity pricing keeps money out of the hands of small farmers, most added value in processing is done outside of Canada, food is more packaged, processed and devoid of health benefits to increase shelf stability). </a:t>
            </a:r>
          </a:p>
          <a:p>
            <a:pPr>
              <a:spcBef>
                <a:spcPts val="0"/>
              </a:spcBef>
              <a:spcAft>
                <a:spcPts val="1200"/>
              </a:spcAft>
            </a:pPr>
            <a:endParaRPr lang="en-US" sz="2400"/>
          </a:p>
          <a:p>
            <a:pPr lvl="1">
              <a:spcBef>
                <a:spcPts val="0"/>
              </a:spcBef>
              <a:spcAft>
                <a:spcPts val="1200"/>
              </a:spcAft>
            </a:pPr>
            <a:endParaRPr lang="en-US" sz="2200"/>
          </a:p>
          <a:p>
            <a:pPr>
              <a:spcBef>
                <a:spcPts val="0"/>
              </a:spcBef>
              <a:spcAft>
                <a:spcPts val="1200"/>
              </a:spcAft>
            </a:pPr>
            <a:endParaRPr lang="en-US" sz="2400"/>
          </a:p>
          <a:p>
            <a:endParaRPr lang="en-CA"/>
          </a:p>
        </p:txBody>
      </p:sp>
      <p:sp>
        <p:nvSpPr>
          <p:cNvPr id="4" name="Slide Number Placeholder 3"/>
          <p:cNvSpPr>
            <a:spLocks noGrp="1"/>
          </p:cNvSpPr>
          <p:nvPr>
            <p:ph type="sldNum" sz="quarter" idx="5"/>
          </p:nvPr>
        </p:nvSpPr>
        <p:spPr/>
        <p:txBody>
          <a:bodyPr/>
          <a:lstStyle/>
          <a:p>
            <a:fld id="{31AA1FF5-6A98-2342-AD1E-205B7AD79768}" type="slidenum">
              <a:rPr lang="en-US" smtClean="0"/>
              <a:t>19</a:t>
            </a:fld>
            <a:endParaRPr lang="en-US"/>
          </a:p>
        </p:txBody>
      </p:sp>
    </p:spTree>
    <p:extLst>
      <p:ext uri="{BB962C8B-B14F-4D97-AF65-F5344CB8AC3E}">
        <p14:creationId xmlns:p14="http://schemas.microsoft.com/office/powerpoint/2010/main" val="3986672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CA"/>
              <a:t>I’m a in Oakville, covered by Treaties 14 and 22, the territory of the </a:t>
            </a:r>
            <a:r>
              <a:rPr lang="en-CA" err="1"/>
              <a:t>Mississaugas</a:t>
            </a:r>
            <a:r>
              <a:rPr lang="en-CA"/>
              <a:t> of the Credit. </a:t>
            </a:r>
          </a:p>
          <a:p>
            <a:pPr marL="0" lvl="0" indent="0" algn="l" rtl="0">
              <a:spcBef>
                <a:spcPts val="0"/>
              </a:spcBef>
              <a:spcAft>
                <a:spcPts val="0"/>
              </a:spcAft>
              <a:buNone/>
            </a:pPr>
            <a:endParaRPr lang="en-CA"/>
          </a:p>
          <a:p>
            <a:pPr marL="0" lvl="0" indent="0" algn="l" rtl="0">
              <a:spcBef>
                <a:spcPts val="0"/>
              </a:spcBef>
              <a:spcAft>
                <a:spcPts val="0"/>
              </a:spcAft>
              <a:buNone/>
            </a:pPr>
            <a:r>
              <a:rPr lang="en-CA"/>
              <a:t>These lands have been home to the </a:t>
            </a:r>
            <a:r>
              <a:rPr lang="en-US" sz="1200" b="0" i="0" kern="1200">
                <a:solidFill>
                  <a:schemeClr val="tx1"/>
                </a:solidFill>
                <a:effectLst/>
                <a:latin typeface="+mn-lt"/>
                <a:ea typeface="+mn-ea"/>
                <a:cs typeface="+mn-cs"/>
              </a:rPr>
              <a:t>Anishinaabe, </a:t>
            </a:r>
            <a:r>
              <a:rPr lang="en-US" sz="1200" b="0" i="0" kern="1200" err="1">
                <a:solidFill>
                  <a:schemeClr val="tx1"/>
                </a:solidFill>
                <a:effectLst/>
                <a:latin typeface="+mn-lt"/>
                <a:ea typeface="+mn-ea"/>
                <a:cs typeface="+mn-cs"/>
              </a:rPr>
              <a:t>Attawandaron</a:t>
            </a:r>
            <a:r>
              <a:rPr lang="en-US" sz="1200" b="0" i="0" kern="1200">
                <a:solidFill>
                  <a:schemeClr val="tx1"/>
                </a:solidFill>
                <a:effectLst/>
                <a:latin typeface="+mn-lt"/>
                <a:ea typeface="+mn-ea"/>
                <a:cs typeface="+mn-cs"/>
              </a:rPr>
              <a:t> and Haudenosaunee</a:t>
            </a:r>
            <a:endParaRPr/>
          </a:p>
        </p:txBody>
      </p:sp>
      <p:sp>
        <p:nvSpPr>
          <p:cNvPr id="240" name="Google Shape;2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1588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Lobbying spend is at $175M during the 2020 election campaign in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Focus on GDP, </a:t>
            </a:r>
            <a:r>
              <a:rPr lang="en-US" sz="1200" dirty="0" err="1"/>
              <a:t>Tarifs</a:t>
            </a:r>
            <a:r>
              <a:rPr lang="en-US" sz="1200" dirty="0"/>
              <a:t> and Taxes vs long term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was often drive by an outdate economic theory that assumes 1 new job at a large enterprise creates 5 new local, less skill driven jobs. But when those corporations are importing most of their goods, that multiplier effect is not happening locally.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spcBef>
                <a:spcPts val="0"/>
              </a:spcBef>
              <a:spcAft>
                <a:spcPts val="1200"/>
              </a:spcAft>
            </a:pPr>
            <a:r>
              <a:rPr lang="en-US" sz="2400" dirty="0"/>
              <a:t>Large CPG companies invest significantly in lobbying</a:t>
            </a:r>
          </a:p>
          <a:p>
            <a:pPr lvl="1">
              <a:spcBef>
                <a:spcPts val="0"/>
              </a:spcBef>
              <a:spcAft>
                <a:spcPts val="1200"/>
              </a:spcAft>
            </a:pPr>
            <a:r>
              <a:rPr lang="en-US" sz="2000" dirty="0"/>
              <a:t>Regulations can be prohibitive for smaller businesses (requiring massive investment to meet the requirements)</a:t>
            </a:r>
          </a:p>
          <a:p>
            <a:pPr lvl="1">
              <a:spcBef>
                <a:spcPts val="0"/>
              </a:spcBef>
              <a:spcAft>
                <a:spcPts val="1200"/>
              </a:spcAft>
            </a:pPr>
            <a:r>
              <a:rPr lang="en-US" sz="2000" dirty="0"/>
              <a:t>Governments tend to support larger “too big to fail” businesses because they see the impact as being larger based on the effort (write 3-5 big cheques)</a:t>
            </a:r>
          </a:p>
          <a:p>
            <a:pPr lvl="1">
              <a:spcBef>
                <a:spcPts val="0"/>
              </a:spcBef>
              <a:spcAft>
                <a:spcPts val="1200"/>
              </a:spcAft>
            </a:pPr>
            <a:r>
              <a:rPr lang="en-US" sz="2000" dirty="0"/>
              <a:t>Trying to understand and provide similar supports to SME’s is daunting, despite the  fact that SMEs provide 90% of Canada’s private sector employment. </a:t>
            </a:r>
          </a:p>
          <a:p>
            <a:pPr lvl="2">
              <a:spcBef>
                <a:spcPts val="0"/>
              </a:spcBef>
              <a:spcAft>
                <a:spcPts val="1200"/>
              </a:spcAft>
            </a:pPr>
            <a:r>
              <a:rPr lang="en-US" sz="2000" dirty="0"/>
              <a:t>This was often drive by an outdate economic theory that assumes 1 new job at a large enterprise creates 5 new local, less skill driven jobs. But when those corporations are importing most of their goods, that multiplier effect is not happening here. </a:t>
            </a:r>
          </a:p>
          <a:p>
            <a:pPr lvl="2">
              <a:spcBef>
                <a:spcPts val="0"/>
              </a:spcBef>
              <a:spcAft>
                <a:spcPts val="1200"/>
              </a:spcAft>
            </a:pPr>
            <a:r>
              <a:rPr lang="en-US" sz="2000" dirty="0"/>
              <a:t>Small businesses are actually more likely to buy local and create that multiplier effect. </a:t>
            </a:r>
          </a:p>
          <a:p>
            <a:pPr marL="0" indent="0">
              <a:spcBef>
                <a:spcPts val="0"/>
              </a:spcBef>
              <a:spcAft>
                <a:spcPts val="1200"/>
              </a:spcAft>
              <a:buNone/>
            </a:pPr>
            <a:endParaRPr lang="en-US" sz="2400" dirty="0"/>
          </a:p>
          <a:p>
            <a:pPr>
              <a:spcBef>
                <a:spcPts val="0"/>
              </a:spcBef>
              <a:spcAft>
                <a:spcPts val="1200"/>
              </a:spcAft>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31AA1FF5-6A98-2342-AD1E-205B7AD79768}" type="slidenum">
              <a:rPr lang="en-US" smtClean="0"/>
              <a:t>21</a:t>
            </a:fld>
            <a:endParaRPr lang="en-US"/>
          </a:p>
        </p:txBody>
      </p:sp>
    </p:spTree>
    <p:extLst>
      <p:ext uri="{BB962C8B-B14F-4D97-AF65-F5344CB8AC3E}">
        <p14:creationId xmlns:p14="http://schemas.microsoft.com/office/powerpoint/2010/main" val="736464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Aft>
                <a:spcPts val="1200"/>
              </a:spcAft>
              <a:buChar char="•"/>
            </a:pPr>
            <a:r>
              <a:rPr lang="en-US" dirty="0"/>
              <a:t>Don’t know how many food businesses are actually out there </a:t>
            </a:r>
          </a:p>
          <a:p>
            <a:pPr lvl="1">
              <a:lnSpc>
                <a:spcPct val="90000"/>
              </a:lnSpc>
              <a:spcAft>
                <a:spcPts val="1200"/>
              </a:spcAft>
              <a:buChar char="•"/>
            </a:pPr>
            <a:r>
              <a:rPr lang="en-US" dirty="0"/>
              <a:t>Don’t really know where local food is consumed</a:t>
            </a:r>
            <a:endParaRPr lang="en-US" dirty="0">
              <a:cs typeface="Calibri"/>
            </a:endParaRPr>
          </a:p>
        </p:txBody>
      </p:sp>
      <p:sp>
        <p:nvSpPr>
          <p:cNvPr id="4" name="Slide Number Placeholder 3"/>
          <p:cNvSpPr>
            <a:spLocks noGrp="1"/>
          </p:cNvSpPr>
          <p:nvPr>
            <p:ph type="sldNum" sz="quarter" idx="5"/>
          </p:nvPr>
        </p:nvSpPr>
        <p:spPr/>
        <p:txBody>
          <a:bodyPr/>
          <a:lstStyle/>
          <a:p>
            <a:fld id="{31AA1FF5-6A98-2342-AD1E-205B7AD79768}" type="slidenum">
              <a:rPr lang="en-US" smtClean="0"/>
              <a:t>22</a:t>
            </a:fld>
            <a:endParaRPr lang="en-US"/>
          </a:p>
        </p:txBody>
      </p:sp>
    </p:spTree>
    <p:extLst>
      <p:ext uri="{BB962C8B-B14F-4D97-AF65-F5344CB8AC3E}">
        <p14:creationId xmlns:p14="http://schemas.microsoft.com/office/powerpoint/2010/main" val="2972992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1AA1FF5-6A98-2342-AD1E-205B7AD79768}" type="slidenum">
              <a:rPr lang="en-US" smtClean="0"/>
              <a:t>23</a:t>
            </a:fld>
            <a:endParaRPr lang="en-US"/>
          </a:p>
        </p:txBody>
      </p:sp>
    </p:spTree>
    <p:extLst>
      <p:ext uri="{BB962C8B-B14F-4D97-AF65-F5344CB8AC3E}">
        <p14:creationId xmlns:p14="http://schemas.microsoft.com/office/powerpoint/2010/main" val="666432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pPr>
            <a:r>
              <a:rPr lang="en-US" sz="2400"/>
              <a:t>Public markets are no longer grounded in business value, and instead reflect speculation based on investor interest. </a:t>
            </a:r>
          </a:p>
          <a:p>
            <a:pPr lvl="1">
              <a:spcBef>
                <a:spcPts val="0"/>
              </a:spcBef>
              <a:spcAft>
                <a:spcPts val="1200"/>
              </a:spcAft>
            </a:pPr>
            <a:r>
              <a:rPr lang="en-US" sz="2000"/>
              <a:t>Beyond Meat went from a $25 IPO price to $169 / share before dropping to $6. Although not at the same level of MEME stock as </a:t>
            </a:r>
            <a:r>
              <a:rPr lang="en-US" sz="2000" err="1"/>
              <a:t>Gamestop</a:t>
            </a:r>
            <a:r>
              <a:rPr lang="en-US" sz="2000"/>
              <a:t> or AMC, this was influenced by market interest in owning the stock vs. actual analysis of the business opportunity. </a:t>
            </a:r>
          </a:p>
          <a:p>
            <a:pPr>
              <a:spcBef>
                <a:spcPts val="0"/>
              </a:spcBef>
              <a:spcAft>
                <a:spcPts val="1200"/>
              </a:spcAft>
            </a:pPr>
            <a:r>
              <a:rPr lang="en-US"/>
              <a:t>Misconception about investing meaningfully (i.e., sustainable, local, impact investing) delivering lower returns</a:t>
            </a:r>
          </a:p>
          <a:p>
            <a:pPr lvl="1">
              <a:spcBef>
                <a:spcPts val="0"/>
              </a:spcBef>
              <a:spcAft>
                <a:spcPts val="1200"/>
              </a:spcAft>
            </a:pPr>
            <a:r>
              <a:rPr lang="en-US"/>
              <a:t>Despite strong performance from impact focus investment funds, most investors still perceive them as lower returns </a:t>
            </a:r>
          </a:p>
          <a:p>
            <a:pPr>
              <a:spcBef>
                <a:spcPts val="0"/>
              </a:spcBef>
              <a:spcAft>
                <a:spcPts val="1200"/>
              </a:spcAft>
            </a:pPr>
            <a:endParaRPr lang="en-US" sz="2200"/>
          </a:p>
          <a:p>
            <a:endParaRPr lang="en-CA"/>
          </a:p>
        </p:txBody>
      </p:sp>
      <p:sp>
        <p:nvSpPr>
          <p:cNvPr id="4" name="Slide Number Placeholder 3"/>
          <p:cNvSpPr>
            <a:spLocks noGrp="1"/>
          </p:cNvSpPr>
          <p:nvPr>
            <p:ph type="sldNum" sz="quarter" idx="5"/>
          </p:nvPr>
        </p:nvSpPr>
        <p:spPr/>
        <p:txBody>
          <a:bodyPr/>
          <a:lstStyle/>
          <a:p>
            <a:fld id="{31AA1FF5-6A98-2342-AD1E-205B7AD79768}" type="slidenum">
              <a:rPr lang="en-US" smtClean="0"/>
              <a:t>24</a:t>
            </a:fld>
            <a:endParaRPr lang="en-US"/>
          </a:p>
        </p:txBody>
      </p:sp>
    </p:spTree>
    <p:extLst>
      <p:ext uri="{BB962C8B-B14F-4D97-AF65-F5344CB8AC3E}">
        <p14:creationId xmlns:p14="http://schemas.microsoft.com/office/powerpoint/2010/main" val="761597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pPr>
            <a:r>
              <a:rPr lang="en-US"/>
              <a:t>Political polarization globally is fracturing communities and leaning towards black or white understanding of issues instead of recognizing the inter connectivity of issues being pushed by both sides of the aisle</a:t>
            </a:r>
          </a:p>
          <a:p>
            <a:pPr lvl="1">
              <a:spcBef>
                <a:spcPts val="0"/>
              </a:spcBef>
              <a:spcAft>
                <a:spcPts val="1200"/>
              </a:spcAft>
            </a:pPr>
            <a:r>
              <a:rPr lang="en-US"/>
              <a:t>One side is pushing for a focus on low costs, profit oriented thinking recognizing the poor financial standing of many Canadians and leaning heavily into capitalistic mindset that if the </a:t>
            </a:r>
            <a:r>
              <a:rPr lang="en-US" err="1"/>
              <a:t>economu</a:t>
            </a:r>
            <a:r>
              <a:rPr lang="en-US"/>
              <a:t> is doing well, there will be good paying jobs and Canadians will benefit </a:t>
            </a:r>
          </a:p>
          <a:p>
            <a:pPr lvl="1">
              <a:spcBef>
                <a:spcPts val="0"/>
              </a:spcBef>
              <a:spcAft>
                <a:spcPts val="1200"/>
              </a:spcAft>
            </a:pPr>
            <a:r>
              <a:rPr lang="en-US"/>
              <a:t>The other is looking long term with a focus on innovation within sustainability to endure current hardships to ensure the long term viability of communities and the environment. </a:t>
            </a:r>
          </a:p>
          <a:p>
            <a:pPr>
              <a:spcBef>
                <a:spcPts val="0"/>
              </a:spcBef>
              <a:spcAft>
                <a:spcPts val="1200"/>
              </a:spcAft>
            </a:pPr>
            <a:r>
              <a:rPr lang="en-US"/>
              <a:t>Media consumption has lead to people responding better to attack adds around our fears (job security, environmental risk, maintaining existing bias, reactive over correction around systemic bias). </a:t>
            </a:r>
          </a:p>
          <a:p>
            <a:pPr lvl="1">
              <a:spcBef>
                <a:spcPts val="0"/>
              </a:spcBef>
              <a:spcAft>
                <a:spcPts val="1200"/>
              </a:spcAft>
            </a:pPr>
            <a:r>
              <a:rPr lang="en-US"/>
              <a:t>This approach is creating an “us” or “them” mentality within communities based, often based around wealth. </a:t>
            </a:r>
          </a:p>
          <a:p>
            <a:pPr>
              <a:spcBef>
                <a:spcPts val="0"/>
              </a:spcBef>
              <a:spcAft>
                <a:spcPts val="1200"/>
              </a:spcAft>
            </a:pPr>
            <a:endParaRPr lang="en-US"/>
          </a:p>
          <a:p>
            <a:pPr>
              <a:spcBef>
                <a:spcPts val="0"/>
              </a:spcBef>
              <a:spcAft>
                <a:spcPts val="1200"/>
              </a:spcAft>
            </a:pPr>
            <a:endParaRPr lang="en-US"/>
          </a:p>
          <a:p>
            <a:pPr lvl="1">
              <a:spcBef>
                <a:spcPts val="0"/>
              </a:spcBef>
              <a:spcAft>
                <a:spcPts val="1200"/>
              </a:spcAft>
            </a:pPr>
            <a:endParaRPr lang="en-US"/>
          </a:p>
          <a:p>
            <a:pPr>
              <a:spcBef>
                <a:spcPts val="0"/>
              </a:spcBef>
              <a:spcAft>
                <a:spcPts val="1200"/>
              </a:spcAft>
            </a:pPr>
            <a:endParaRPr lang="en-US"/>
          </a:p>
          <a:p>
            <a:pPr>
              <a:spcBef>
                <a:spcPts val="0"/>
              </a:spcBef>
              <a:spcAft>
                <a:spcPts val="1200"/>
              </a:spcAft>
            </a:pPr>
            <a:endParaRPr lang="en-US"/>
          </a:p>
          <a:p>
            <a:endParaRPr lang="en-CA"/>
          </a:p>
        </p:txBody>
      </p:sp>
      <p:sp>
        <p:nvSpPr>
          <p:cNvPr id="4" name="Slide Number Placeholder 3"/>
          <p:cNvSpPr>
            <a:spLocks noGrp="1"/>
          </p:cNvSpPr>
          <p:nvPr>
            <p:ph type="sldNum" sz="quarter" idx="5"/>
          </p:nvPr>
        </p:nvSpPr>
        <p:spPr/>
        <p:txBody>
          <a:bodyPr/>
          <a:lstStyle/>
          <a:p>
            <a:fld id="{31AA1FF5-6A98-2342-AD1E-205B7AD79768}" type="slidenum">
              <a:rPr lang="en-US" smtClean="0"/>
              <a:t>26</a:t>
            </a:fld>
            <a:endParaRPr lang="en-US"/>
          </a:p>
        </p:txBody>
      </p:sp>
    </p:spTree>
    <p:extLst>
      <p:ext uri="{BB962C8B-B14F-4D97-AF65-F5344CB8AC3E}">
        <p14:creationId xmlns:p14="http://schemas.microsoft.com/office/powerpoint/2010/main" val="2506785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612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1200"/>
              </a:spcAft>
              <a:buFont typeface="Arial" panose="020B0604020202020204" pitchFamily="34" charset="0"/>
              <a:buChar char="•"/>
            </a:pPr>
            <a:r>
              <a:rPr lang="en-US" sz="1200"/>
              <a:t>Create pools of capital to build and de-risk infrastructure projects to enable local food systems.</a:t>
            </a:r>
          </a:p>
          <a:p>
            <a:pPr marL="171450" indent="-171450">
              <a:spcBef>
                <a:spcPts val="0"/>
              </a:spcBef>
              <a:spcAft>
                <a:spcPts val="1200"/>
              </a:spcAft>
              <a:buFont typeface="Arial" panose="020B0604020202020204" pitchFamily="34" charset="0"/>
              <a:buChar char="•"/>
            </a:pPr>
            <a:r>
              <a:rPr lang="en-US" sz="1200"/>
              <a:t>Review meaningful regulations that protect Canadians without limiting competition.</a:t>
            </a:r>
          </a:p>
          <a:p>
            <a:pPr marL="171450" indent="-171450">
              <a:spcBef>
                <a:spcPts val="0"/>
              </a:spcBef>
              <a:spcAft>
                <a:spcPts val="1200"/>
              </a:spcAft>
              <a:buFont typeface="Arial" panose="020B0604020202020204" pitchFamily="34" charset="0"/>
              <a:buChar char="•"/>
            </a:pPr>
            <a:r>
              <a:rPr lang="en-US" sz="1200"/>
              <a:t>Create legislation to combat anticompetitive behavior for multinational producers, processors and grocers.</a:t>
            </a:r>
          </a:p>
          <a:p>
            <a:pPr marL="171450" indent="-171450">
              <a:spcBef>
                <a:spcPts val="0"/>
              </a:spcBef>
              <a:spcAft>
                <a:spcPts val="1200"/>
              </a:spcAft>
              <a:buFont typeface="Arial" panose="020B0604020202020204" pitchFamily="34" charset="0"/>
              <a:buChar char="•"/>
            </a:pPr>
            <a:r>
              <a:rPr lang="en-US" sz="1200"/>
              <a:t>Mandate or incentivize local food supply through major grocery chains. </a:t>
            </a:r>
          </a:p>
          <a:p>
            <a:pPr marL="171450" indent="-171450">
              <a:spcBef>
                <a:spcPts val="0"/>
              </a:spcBef>
              <a:spcAft>
                <a:spcPts val="1200"/>
              </a:spcAft>
              <a:buFont typeface="Arial" panose="020B0604020202020204" pitchFamily="34" charset="0"/>
              <a:buChar char="•"/>
            </a:pPr>
            <a:r>
              <a:rPr lang="en-US" sz="1200"/>
              <a:t>Develop tax frameworks to de-risk investment into the food sector (and other impactful sectors) to allow Canadians to use their savings for good. </a:t>
            </a:r>
          </a:p>
          <a:p>
            <a:pPr marL="171450" indent="-171450">
              <a:spcBef>
                <a:spcPts val="0"/>
              </a:spcBef>
              <a:spcAft>
                <a:spcPts val="1200"/>
              </a:spcAft>
              <a:buFont typeface="Arial" panose="020B0604020202020204" pitchFamily="34" charset="0"/>
              <a:buChar char="•"/>
            </a:pPr>
            <a:r>
              <a:rPr lang="en-US" sz="1200"/>
              <a:t>Track and monitor the true economic impact of small scale food processors, the restoration of the missing middle, and the reshoring of the Canadian food ecosystem. </a:t>
            </a:r>
          </a:p>
          <a:p>
            <a:endParaRPr lang="en-CA"/>
          </a:p>
        </p:txBody>
      </p:sp>
      <p:sp>
        <p:nvSpPr>
          <p:cNvPr id="4" name="Slide Number Placeholder 3"/>
          <p:cNvSpPr>
            <a:spLocks noGrp="1"/>
          </p:cNvSpPr>
          <p:nvPr>
            <p:ph type="sldNum" sz="quarter" idx="5"/>
          </p:nvPr>
        </p:nvSpPr>
        <p:spPr/>
        <p:txBody>
          <a:bodyPr/>
          <a:lstStyle/>
          <a:p>
            <a:fld id="{31AA1FF5-6A98-2342-AD1E-205B7AD79768}" type="slidenum">
              <a:rPr lang="en-US" smtClean="0"/>
              <a:t>33</a:t>
            </a:fld>
            <a:endParaRPr lang="en-US"/>
          </a:p>
        </p:txBody>
      </p:sp>
    </p:spTree>
    <p:extLst>
      <p:ext uri="{BB962C8B-B14F-4D97-AF65-F5344CB8AC3E}">
        <p14:creationId xmlns:p14="http://schemas.microsoft.com/office/powerpoint/2010/main" val="378924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2365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25aa51fd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25aa51fd9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698830">
              <a:buClrTx/>
              <a:buSzTx/>
              <a:buNone/>
              <a:defRPr/>
            </a:pPr>
            <a:r>
              <a:rPr lang="en-CA" b="1">
                <a:effectLst/>
              </a:rPr>
              <a:t>CANDICE</a:t>
            </a:r>
          </a:p>
          <a:p>
            <a:pPr defTabSz="698830">
              <a:defRPr/>
            </a:pPr>
            <a:endParaRPr lang="en-CA" b="1">
              <a:cs typeface="Calibri"/>
            </a:endParaRPr>
          </a:p>
          <a:p>
            <a:pPr defTabSz="698830">
              <a:defRPr/>
            </a:pPr>
            <a:endParaRPr lang="en-CA" b="1">
              <a:cs typeface="Calibri"/>
            </a:endParaRPr>
          </a:p>
          <a:p>
            <a:pPr marL="457200" indent="-457200" defTabSz="698830">
              <a:buFont typeface="Arial,Sans-Serif"/>
              <a:buChar char="•"/>
              <a:defRPr/>
            </a:pPr>
            <a:r>
              <a:rPr lang="en-US"/>
              <a:t>Maximizing shareholder value is driving the food ecosystem towards massive consolidation:</a:t>
            </a:r>
          </a:p>
          <a:p>
            <a:pPr marL="914400" lvl="1" indent="-457200" defTabSz="698830">
              <a:buFont typeface="Arial,Sans-Serif"/>
              <a:buChar char="•"/>
              <a:defRPr/>
            </a:pPr>
            <a:r>
              <a:rPr lang="en-US"/>
              <a:t>Reducing cost through economies of scale and offshoring</a:t>
            </a:r>
          </a:p>
          <a:p>
            <a:pPr marL="914400" lvl="1" indent="-457200" defTabSz="698830">
              <a:buFont typeface="Arial,Sans-Serif"/>
              <a:buChar char="•"/>
              <a:defRPr/>
            </a:pPr>
            <a:r>
              <a:rPr lang="en-US"/>
              <a:t>Reducing competition to better control pricing and margins</a:t>
            </a:r>
          </a:p>
          <a:p>
            <a:pPr marL="914400" lvl="1" indent="-457200" defTabSz="698830">
              <a:buFont typeface="Arial,Sans-Serif"/>
              <a:buChar char="•"/>
              <a:defRPr/>
            </a:pPr>
            <a:r>
              <a:rPr lang="en-US"/>
              <a:t>Increase scale increases negotiation power with larger consolidated retailers</a:t>
            </a:r>
          </a:p>
          <a:p>
            <a:pPr marL="457200" indent="-457200" defTabSz="698830">
              <a:buFont typeface="Arial,Sans-Serif"/>
              <a:buChar char="•"/>
              <a:defRPr/>
            </a:pPr>
            <a:endParaRPr lang="en-US"/>
          </a:p>
          <a:p>
            <a:pPr marL="457200" indent="-457200" defTabSz="698830">
              <a:buFont typeface="Arial,Sans-Serif"/>
              <a:buChar char="•"/>
              <a:defRPr/>
            </a:pPr>
            <a:r>
              <a:rPr lang="en-US"/>
              <a:t>These conglomerates control the food industry and hinder the success of new ventures.</a:t>
            </a:r>
          </a:p>
          <a:p>
            <a:pPr marL="914400" lvl="1" indent="-457200" defTabSz="698830">
              <a:buFont typeface="Arial,Sans-Serif"/>
              <a:buChar char="•"/>
              <a:defRPr/>
            </a:pPr>
            <a:r>
              <a:rPr lang="en-US"/>
              <a:t>Government regulations (heavily influenced by corporate)</a:t>
            </a:r>
          </a:p>
          <a:p>
            <a:pPr marL="914400" lvl="1" indent="-457200" defTabSz="698830">
              <a:buFont typeface="Arial,Sans-Serif"/>
              <a:buChar char="•"/>
              <a:defRPr/>
            </a:pPr>
            <a:r>
              <a:rPr lang="en-US"/>
              <a:t>Councils and boards are heavily represented by international businesses</a:t>
            </a:r>
          </a:p>
          <a:p>
            <a:pPr marL="914400" lvl="1" indent="-457200" defTabSz="698830">
              <a:buFont typeface="Arial,Sans-Serif"/>
              <a:buChar char="•"/>
              <a:defRPr/>
            </a:pPr>
            <a:r>
              <a:rPr lang="en-US"/>
              <a:t>There is a call for a code of conduct for the large retailers who are increasing costs and increasing profits at the expense of processors and consumers</a:t>
            </a:r>
          </a:p>
          <a:p>
            <a:pPr marL="914400" lvl="1" indent="-457200" defTabSz="698830">
              <a:buFont typeface="Arial,Sans-Serif"/>
              <a:buChar char="•"/>
              <a:defRPr/>
            </a:pPr>
            <a:r>
              <a:rPr lang="en-US"/>
              <a:t>Government requirements need certifications used by Large companies which are expensive and prohibitive for smaller players</a:t>
            </a:r>
          </a:p>
          <a:p>
            <a:pPr marL="457200" indent="-457200" defTabSz="698830">
              <a:buFont typeface="Arial,Sans-Serif"/>
              <a:buChar char="•"/>
              <a:defRPr/>
            </a:pPr>
            <a:endParaRPr lang="en-US"/>
          </a:p>
          <a:p>
            <a:pPr marL="457200" indent="-457200" defTabSz="698830">
              <a:buFont typeface="Arial,Sans-Serif"/>
              <a:buChar char="•"/>
              <a:defRPr/>
            </a:pPr>
            <a:r>
              <a:rPr lang="en-US"/>
              <a:t>Marketing to consumers is becoming more challenging shifting the brand power from manufacturers to retailers (creating a power imbalance)</a:t>
            </a:r>
          </a:p>
          <a:p>
            <a:pPr marL="914400" lvl="1" indent="-457200" defTabSz="698830">
              <a:buFont typeface="Arial,Sans-Serif"/>
              <a:buChar char="•"/>
              <a:defRPr/>
            </a:pPr>
            <a:r>
              <a:rPr lang="en-US"/>
              <a:t>White label products are further exacerbating these issues</a:t>
            </a:r>
          </a:p>
          <a:p>
            <a:pPr marL="457200" indent="-457200" defTabSz="698830">
              <a:buFont typeface="Arial,Sans-Serif"/>
              <a:buChar char="•"/>
              <a:defRPr/>
            </a:pPr>
            <a:endParaRPr lang="en-US"/>
          </a:p>
          <a:p>
            <a:pPr marL="457200" indent="-457200" defTabSz="698830">
              <a:buFont typeface="Arial,Sans-Serif"/>
              <a:buChar char="•"/>
              <a:defRPr/>
            </a:pPr>
            <a:r>
              <a:rPr lang="en-US"/>
              <a:t>Global supply chains have high carbon costs and are vulnerable to global situations (pandemics, conflicts, etc.) reducing food sovereignty in Canada driving up food costs and increasing food scarcity, particularly for the more vulnerable. </a:t>
            </a:r>
          </a:p>
          <a:p>
            <a:pPr marL="457200" indent="-457200" defTabSz="698830">
              <a:buFont typeface="Arial,Sans-Serif"/>
              <a:buChar char="•"/>
              <a:defRPr/>
            </a:pPr>
            <a:endParaRPr lang="en-US"/>
          </a:p>
          <a:p>
            <a:pPr defTabSz="698830">
              <a:defRPr/>
            </a:pPr>
            <a:endParaRPr lang="en-CA" b="1">
              <a:cs typeface="Calibri"/>
            </a:endParaRPr>
          </a:p>
        </p:txBody>
      </p:sp>
    </p:spTree>
    <p:extLst>
      <p:ext uri="{BB962C8B-B14F-4D97-AF65-F5344CB8AC3E}">
        <p14:creationId xmlns:p14="http://schemas.microsoft.com/office/powerpoint/2010/main" val="4239674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2200"/>
              <a:buFont typeface="Arial"/>
              <a:buChar char="•"/>
              <a:tabLst/>
              <a:defRPr/>
            </a:pPr>
            <a:endParaRPr/>
          </a:p>
        </p:txBody>
      </p:sp>
      <p:sp>
        <p:nvSpPr>
          <p:cNvPr id="240" name="Google Shape;2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46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25aa51fd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25aa51fd9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b="1">
                <a:cs typeface="Calibri"/>
              </a:rPr>
              <a:t>SANDY</a:t>
            </a:r>
          </a:p>
          <a:p>
            <a:endParaRPr lang="en-CA">
              <a:cs typeface="Calibri"/>
            </a:endParaRPr>
          </a:p>
          <a:p>
            <a:endParaRPr lang="en-US" b="1">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a:latin typeface="Open Sans Light"/>
                <a:ea typeface="Open Sans Light"/>
                <a:cs typeface="Open Sans Light"/>
              </a:rPr>
              <a:t>Stats Can reported 10,252 F&amp;B companies in 2021 with 26.4% of them as ‘micro’ and 63.6 % as ‘small’.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a:latin typeface="Open Sans Light"/>
              <a:ea typeface="Open Sans Light"/>
              <a:cs typeface="Open Sans Light"/>
            </a:endParaRPr>
          </a:p>
          <a:p>
            <a:pPr marL="457200" indent="-457200">
              <a:buFont typeface="Arial"/>
              <a:buChar char="•"/>
            </a:pPr>
            <a:r>
              <a:rPr lang="en-US" sz="1200">
                <a:latin typeface="Open Sans Light" panose="020B0306030504020204" pitchFamily="34" charset="0"/>
                <a:ea typeface="Open Sans Light" panose="020B0306030504020204" pitchFamily="34" charset="0"/>
                <a:cs typeface="Open Sans Light" panose="020B0306030504020204" pitchFamily="34" charset="0"/>
              </a:rPr>
              <a:t>There is an increased market demand for healthy and sustainable products</a:t>
            </a:r>
          </a:p>
          <a:p>
            <a:pPr marL="457200" indent="-457200">
              <a:buFont typeface="Arial"/>
              <a:buChar char="•"/>
            </a:pPr>
            <a:endParaRPr lang="en-US" sz="1200">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buFont typeface="Arial"/>
              <a:buChar char="•"/>
            </a:pPr>
            <a:r>
              <a:rPr lang="en-US" sz="1200">
                <a:latin typeface="Open Sans Light"/>
                <a:ea typeface="Open Sans Light"/>
                <a:cs typeface="Open Sans Light"/>
              </a:rPr>
              <a:t>Consumers continue to seek out and purchase locally made goods</a:t>
            </a:r>
          </a:p>
          <a:p>
            <a:pPr marL="457200" indent="-457200">
              <a:buFont typeface="Arial"/>
              <a:buChar char="•"/>
            </a:pPr>
            <a:endParaRPr lang="en-US" sz="1200">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buFont typeface="Arial"/>
              <a:buChar char="•"/>
            </a:pPr>
            <a:r>
              <a:rPr lang="en-US" sz="1200">
                <a:latin typeface="Open Sans Light" panose="020B0306030504020204" pitchFamily="34" charset="0"/>
                <a:ea typeface="Open Sans Light" panose="020B0306030504020204" pitchFamily="34" charset="0"/>
                <a:cs typeface="Open Sans Light" panose="020B0306030504020204" pitchFamily="34" charset="0"/>
              </a:rPr>
              <a:t>There are calls internationally, nationally and locally for the food system to '</a:t>
            </a:r>
            <a:r>
              <a:rPr lang="en-US" sz="1200" err="1">
                <a:latin typeface="Open Sans Light" panose="020B0306030504020204" pitchFamily="34" charset="0"/>
                <a:ea typeface="Open Sans Light" panose="020B0306030504020204" pitchFamily="34" charset="0"/>
                <a:cs typeface="Open Sans Light" panose="020B0306030504020204" pitchFamily="34" charset="0"/>
              </a:rPr>
              <a:t>reshore</a:t>
            </a:r>
            <a:r>
              <a:rPr lang="en-US" sz="1200">
                <a:latin typeface="Open Sans Light" panose="020B0306030504020204" pitchFamily="34" charset="0"/>
                <a:ea typeface="Open Sans Light" panose="020B0306030504020204" pitchFamily="34" charset="0"/>
                <a:cs typeface="Open Sans Light" panose="020B0306030504020204" pitchFamily="34" charset="0"/>
              </a:rPr>
              <a:t>', substantially transition to become resilient and sustainable, ‘closer to home’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a:latin typeface="Open Sans Light"/>
              <a:ea typeface="Open Sans Light"/>
              <a:cs typeface="Open Sans Light"/>
            </a:endParaRPr>
          </a:p>
        </p:txBody>
      </p:sp>
    </p:spTree>
    <p:extLst>
      <p:ext uri="{BB962C8B-B14F-4D97-AF65-F5344CB8AC3E}">
        <p14:creationId xmlns:p14="http://schemas.microsoft.com/office/powerpoint/2010/main" val="20310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25aa51fd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25aa51fd9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endParaRPr lang="en-US">
              <a:cs typeface="Calibri"/>
            </a:endParaRPr>
          </a:p>
        </p:txBody>
      </p:sp>
    </p:spTree>
    <p:extLst>
      <p:ext uri="{BB962C8B-B14F-4D97-AF65-F5344CB8AC3E}">
        <p14:creationId xmlns:p14="http://schemas.microsoft.com/office/powerpoint/2010/main" val="2267790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25aa51fd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25aa51fd9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t>Scaling food processing businesses don’t align with traditional sources of capital:</a:t>
            </a:r>
          </a:p>
          <a:p>
            <a:pPr marL="800100" lvl="1" indent="-342900">
              <a:spcAft>
                <a:spcPts val="1200"/>
              </a:spcAft>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Don’t meet the scale needs of Venture Capital</a:t>
            </a:r>
          </a:p>
          <a:p>
            <a:pPr marL="800100" lvl="1" indent="-342900">
              <a:spcAft>
                <a:spcPts val="1200"/>
              </a:spcAft>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Don’t have the security needed for traditional commercial debt</a:t>
            </a:r>
          </a:p>
          <a:p>
            <a:r>
              <a:rPr lang="en-US"/>
              <a:t>Food businesses are predominantly lead by equity deserving groups who face additional barriers in accessing capital</a:t>
            </a:r>
          </a:p>
          <a:p>
            <a:r>
              <a:rPr lang="en-US"/>
              <a:t>Investors (including both traditional financial institutions and private equity / angel investors) don’t have the tools and background to evaluate and assess food businesses to understand the investment risk and opportunities so often overlook them as potential investments. </a:t>
            </a:r>
          </a:p>
          <a:p>
            <a:pPr>
              <a:buNone/>
            </a:pPr>
            <a:endParaRPr lang="en-US" sz="2000">
              <a:latin typeface="Open Sans Light"/>
              <a:ea typeface="Open Sans"/>
              <a:cs typeface="Open Sans"/>
            </a:endParaRPr>
          </a:p>
        </p:txBody>
      </p:sp>
    </p:spTree>
    <p:extLst>
      <p:ext uri="{BB962C8B-B14F-4D97-AF65-F5344CB8AC3E}">
        <p14:creationId xmlns:p14="http://schemas.microsoft.com/office/powerpoint/2010/main" val="3143007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A1FF5-6A98-2342-AD1E-205B7AD79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169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Scaling food processing businesses don’t align with traditional sources of capital:</a:t>
            </a:r>
          </a:p>
          <a:p>
            <a:pPr marL="800100" lvl="1" indent="-342900">
              <a:spcAft>
                <a:spcPts val="1200"/>
              </a:spcAft>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Don’t meet the scale needs of Venture Capital</a:t>
            </a:r>
          </a:p>
          <a:p>
            <a:pPr marL="800100" lvl="1" indent="-342900">
              <a:spcAft>
                <a:spcPts val="1200"/>
              </a:spcAft>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Don’t have the security needed for traditional commercial debt</a:t>
            </a:r>
          </a:p>
          <a:p>
            <a:r>
              <a:rPr lang="en-US"/>
              <a:t>Food businesses are predominantly lead by equity deserving groups who face additional barriers in accessing capital</a:t>
            </a:r>
          </a:p>
          <a:p>
            <a:r>
              <a:rPr lang="en-US"/>
              <a:t>Investors (including both traditional financial institutions and private equity / angel investors) don’t have the tools and background to evaluate and assess food businesses to understand the investment risk and opportunities so often overlook them as potential investments. </a:t>
            </a:r>
          </a:p>
        </p:txBody>
      </p:sp>
      <p:sp>
        <p:nvSpPr>
          <p:cNvPr id="4" name="Slide Number Placeholder 3"/>
          <p:cNvSpPr>
            <a:spLocks noGrp="1"/>
          </p:cNvSpPr>
          <p:nvPr>
            <p:ph type="sldNum" sz="quarter" idx="5"/>
          </p:nvPr>
        </p:nvSpPr>
        <p:spPr/>
        <p:txBody>
          <a:bodyPr/>
          <a:lstStyle/>
          <a:p>
            <a:fld id="{9D7D1100-BE97-5B4E-8EAD-C058B86DEC42}" type="slidenum">
              <a:rPr lang="en-US" smtClean="0"/>
              <a:t>41</a:t>
            </a:fld>
            <a:endParaRPr lang="en-US"/>
          </a:p>
        </p:txBody>
      </p:sp>
    </p:spTree>
    <p:extLst>
      <p:ext uri="{BB962C8B-B14F-4D97-AF65-F5344CB8AC3E}">
        <p14:creationId xmlns:p14="http://schemas.microsoft.com/office/powerpoint/2010/main" val="38771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064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A1FF5-6A98-2342-AD1E-205B7AD797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662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25aa51fd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25aa51fd9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sz="1200" b="0" i="0" kern="1200">
                <a:solidFill>
                  <a:schemeClr val="tx1"/>
                </a:solidFill>
                <a:effectLst/>
                <a:latin typeface="+mn-lt"/>
                <a:ea typeface="+mn-ea"/>
                <a:cs typeface="+mn-cs"/>
              </a:rPr>
              <a:t>Food security and food sovereignty are related concepts, but they have different focuses and implications:</a:t>
            </a:r>
          </a:p>
          <a:p>
            <a:r>
              <a:rPr lang="en-US" sz="1200" b="1" i="0" kern="1200">
                <a:solidFill>
                  <a:schemeClr val="tx1"/>
                </a:solidFill>
                <a:effectLst/>
                <a:latin typeface="+mn-lt"/>
                <a:ea typeface="+mn-ea"/>
                <a:cs typeface="+mn-cs"/>
              </a:rPr>
              <a:t>Food Security</a:t>
            </a:r>
            <a:r>
              <a:rPr lang="en-US" sz="1200" b="0" i="0" kern="1200">
                <a:solidFill>
                  <a:schemeClr val="tx1"/>
                </a:solidFill>
                <a:effectLst/>
                <a:latin typeface="+mn-lt"/>
                <a:ea typeface="+mn-ea"/>
                <a:cs typeface="+mn-cs"/>
              </a:rPr>
              <a:t>:</a:t>
            </a:r>
          </a:p>
          <a:p>
            <a:pPr lvl="1"/>
            <a:r>
              <a:rPr lang="en-US" sz="1200" b="0" i="0" kern="1200">
                <a:solidFill>
                  <a:schemeClr val="tx1"/>
                </a:solidFill>
                <a:effectLst/>
                <a:latin typeface="+mn-lt"/>
                <a:ea typeface="+mn-ea"/>
                <a:cs typeface="+mn-cs"/>
              </a:rPr>
              <a:t>Food security refers to the availability, access, and utilization of food that meets dietary needs and preferences for an active and healthy life.</a:t>
            </a:r>
          </a:p>
          <a:p>
            <a:pPr lvl="1"/>
            <a:r>
              <a:rPr lang="en-US" sz="1200" b="0" i="0" kern="1200">
                <a:solidFill>
                  <a:schemeClr val="tx1"/>
                </a:solidFill>
                <a:effectLst/>
                <a:latin typeface="+mn-lt"/>
                <a:ea typeface="+mn-ea"/>
                <a:cs typeface="+mn-cs"/>
              </a:rPr>
              <a:t>It is often measured in terms of four dimensions: availability (the physical presence of food), access (the ability to obtain food), utilization (the proper use of food to meet nutritional needs), and stability (the consistency of food access over time).</a:t>
            </a:r>
          </a:p>
          <a:p>
            <a:pPr lvl="1"/>
            <a:r>
              <a:rPr lang="en-US" sz="1200" b="0" i="0" kern="1200">
                <a:solidFill>
                  <a:schemeClr val="tx1"/>
                </a:solidFill>
                <a:effectLst/>
                <a:latin typeface="+mn-lt"/>
                <a:ea typeface="+mn-ea"/>
                <a:cs typeface="+mn-cs"/>
              </a:rPr>
              <a:t>Food security can be influenced by factors such as food production, distribution, purchasing power, food prices, trade policies, and social safety nets.</a:t>
            </a:r>
          </a:p>
          <a:p>
            <a:pPr lvl="1"/>
            <a:r>
              <a:rPr lang="en-US" sz="1200" b="0" i="0" kern="1200">
                <a:solidFill>
                  <a:schemeClr val="tx1"/>
                </a:solidFill>
                <a:effectLst/>
                <a:latin typeface="+mn-lt"/>
                <a:ea typeface="+mn-ea"/>
                <a:cs typeface="+mn-cs"/>
              </a:rPr>
              <a:t>Achieving food security is a key goal for governments, international organizations, and humanitarian efforts, particularly in addressing hunger and malnutrition.</a:t>
            </a:r>
          </a:p>
          <a:p>
            <a:r>
              <a:rPr lang="en-US" sz="1200" b="1" i="0" kern="1200">
                <a:solidFill>
                  <a:schemeClr val="tx1"/>
                </a:solidFill>
                <a:effectLst/>
                <a:latin typeface="+mn-lt"/>
                <a:ea typeface="+mn-ea"/>
                <a:cs typeface="+mn-cs"/>
              </a:rPr>
              <a:t>Food Sovereignty</a:t>
            </a:r>
            <a:r>
              <a:rPr lang="en-US" sz="1200" b="0" i="0" kern="1200">
                <a:solidFill>
                  <a:schemeClr val="tx1"/>
                </a:solidFill>
                <a:effectLst/>
                <a:latin typeface="+mn-lt"/>
                <a:ea typeface="+mn-ea"/>
                <a:cs typeface="+mn-cs"/>
              </a:rPr>
              <a:t>:</a:t>
            </a:r>
          </a:p>
          <a:p>
            <a:pPr lvl="1"/>
            <a:r>
              <a:rPr lang="en-US" sz="1200" b="0" i="0" kern="1200">
                <a:solidFill>
                  <a:schemeClr val="tx1"/>
                </a:solidFill>
                <a:effectLst/>
                <a:latin typeface="+mn-lt"/>
                <a:ea typeface="+mn-ea"/>
                <a:cs typeface="+mn-cs"/>
              </a:rPr>
              <a:t>Food sovereignty goes beyond ensuring access to food and emphasizes the right of people to control their own food systems.</a:t>
            </a:r>
          </a:p>
          <a:p>
            <a:pPr lvl="1"/>
            <a:r>
              <a:rPr lang="en-US" sz="1200" b="0" i="0" kern="1200">
                <a:solidFill>
                  <a:schemeClr val="tx1"/>
                </a:solidFill>
                <a:effectLst/>
                <a:latin typeface="+mn-lt"/>
                <a:ea typeface="+mn-ea"/>
                <a:cs typeface="+mn-cs"/>
              </a:rPr>
              <a:t>It encompasses principles of self-determination, democratic decision-making, and community empowerment in food production, distribution, and consumption.</a:t>
            </a:r>
          </a:p>
          <a:p>
            <a:pPr lvl="1"/>
            <a:r>
              <a:rPr lang="en-US" sz="1200" b="0" i="0" kern="1200">
                <a:solidFill>
                  <a:schemeClr val="tx1"/>
                </a:solidFill>
                <a:effectLst/>
                <a:latin typeface="+mn-lt"/>
                <a:ea typeface="+mn-ea"/>
                <a:cs typeface="+mn-cs"/>
              </a:rPr>
              <a:t>Food sovereignty advocates for local and sustainable food systems that prioritize the needs and preferences of producers and consumers over the interests of corporate profit and global markets.</a:t>
            </a:r>
          </a:p>
          <a:p>
            <a:pPr lvl="1"/>
            <a:r>
              <a:rPr lang="en-US" sz="1200" b="0" i="0" kern="1200">
                <a:solidFill>
                  <a:schemeClr val="tx1"/>
                </a:solidFill>
                <a:effectLst/>
                <a:latin typeface="+mn-lt"/>
                <a:ea typeface="+mn-ea"/>
                <a:cs typeface="+mn-cs"/>
              </a:rPr>
              <a:t>It recognizes the importance of cultural diversity, traditional knowledge, and ecological sustainability in food production and consumption.</a:t>
            </a:r>
          </a:p>
          <a:p>
            <a:pPr lvl="1"/>
            <a:r>
              <a:rPr lang="en-US" sz="1200" b="0" i="0" kern="1200">
                <a:solidFill>
                  <a:schemeClr val="tx1"/>
                </a:solidFill>
                <a:effectLst/>
                <a:latin typeface="+mn-lt"/>
                <a:ea typeface="+mn-ea"/>
                <a:cs typeface="+mn-cs"/>
              </a:rPr>
              <a:t>Food sovereignty addresses issues of social justice, environmental sustainability, and economic equity within the food system, advocating for policies and practices that support small-scale farmers, indigenous peoples, and marginalized communities.</a:t>
            </a:r>
          </a:p>
          <a:p>
            <a:r>
              <a:rPr lang="en-US" sz="1200" b="0" i="0" kern="1200">
                <a:solidFill>
                  <a:schemeClr val="tx1"/>
                </a:solidFill>
                <a:effectLst/>
                <a:latin typeface="+mn-lt"/>
                <a:ea typeface="+mn-ea"/>
                <a:cs typeface="+mn-cs"/>
              </a:rPr>
              <a:t>In summary, while food security focuses on ensuring access to an adequate and nutritious food supply, food sovereignty emphasizes the broader goals of empowerment, self-determination, and equity within the food system. While food security is often measured quantitatively, food sovereignty is more qualitatively focused on issues of governance, culture, and sustainability.</a:t>
            </a:r>
          </a:p>
          <a:p>
            <a:pPr defTabSz="698830">
              <a:defRPr/>
            </a:pPr>
            <a:endParaRPr lang="en-CA" b="1">
              <a:cs typeface="Calibri"/>
            </a:endParaRPr>
          </a:p>
        </p:txBody>
      </p:sp>
    </p:spTree>
    <p:extLst>
      <p:ext uri="{BB962C8B-B14F-4D97-AF65-F5344CB8AC3E}">
        <p14:creationId xmlns:p14="http://schemas.microsoft.com/office/powerpoint/2010/main" val="2044008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27E91C3-C2C8-4505-8C2B-22D2672C58FE}" type="slidenum">
              <a:rPr lang="en-CA" smtClean="0"/>
              <a:t>6</a:t>
            </a:fld>
            <a:endParaRPr lang="en-CA"/>
          </a:p>
        </p:txBody>
      </p:sp>
    </p:spTree>
    <p:extLst>
      <p:ext uri="{BB962C8B-B14F-4D97-AF65-F5344CB8AC3E}">
        <p14:creationId xmlns:p14="http://schemas.microsoft.com/office/powerpoint/2010/main" val="677219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27E91C3-C2C8-4505-8C2B-22D2672C58FE}" type="slidenum">
              <a:rPr lang="en-CA" smtClean="0"/>
              <a:t>7</a:t>
            </a:fld>
            <a:endParaRPr lang="en-CA"/>
          </a:p>
        </p:txBody>
      </p:sp>
    </p:spTree>
    <p:extLst>
      <p:ext uri="{BB962C8B-B14F-4D97-AF65-F5344CB8AC3E}">
        <p14:creationId xmlns:p14="http://schemas.microsoft.com/office/powerpoint/2010/main" val="4801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627E91C3-C2C8-4505-8C2B-22D2672C58FE}" type="slidenum">
              <a:rPr lang="en-CA" smtClean="0"/>
              <a:t>8</a:t>
            </a:fld>
            <a:endParaRPr lang="en-CA"/>
          </a:p>
        </p:txBody>
      </p:sp>
    </p:spTree>
    <p:extLst>
      <p:ext uri="{BB962C8B-B14F-4D97-AF65-F5344CB8AC3E}">
        <p14:creationId xmlns:p14="http://schemas.microsoft.com/office/powerpoint/2010/main" val="819389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425aa51fd9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425aa51fd9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defTabSz="698830">
              <a:defRPr/>
            </a:pPr>
            <a:endParaRPr lang="en-CA" b="1">
              <a:cs typeface="Calibri"/>
            </a:endParaRPr>
          </a:p>
        </p:txBody>
      </p:sp>
    </p:spTree>
    <p:extLst>
      <p:ext uri="{BB962C8B-B14F-4D97-AF65-F5344CB8AC3E}">
        <p14:creationId xmlns:p14="http://schemas.microsoft.com/office/powerpoint/2010/main" val="2789664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8F32-743A-114B-AF11-F5A741FA3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D9578F-8979-B84A-B191-82914C9838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20BF50-B235-E348-932F-A0D94E4ED3CD}"/>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1861FA7F-E89F-1140-95A8-418C04D2E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E7431-8ADC-E944-9E44-B0EBA1902609}"/>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4265018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E533-DFB5-3F4B-A3F0-3D2E2CEF8D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737493-A731-2443-A225-67568067D0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033423-DDDA-BC47-9CFD-95008507F660}"/>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03F79D92-8898-3544-BBC7-2DBE42CE7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F2E68-82D5-AF4D-8689-8906590EE236}"/>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2137462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3F47C5-0603-4042-8191-573DEFEC16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3EF064-816C-1D4A-82EF-8A13FF86D1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A871F-E57B-6845-BF3D-4DE90A9AEBA7}"/>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11DDD643-2C7F-1341-AB06-E1676A81A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B619F-12BE-FE4F-8F42-2403C82F80D1}"/>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2432652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Section Header" userDrawn="1">
  <p:cSld name="2_Section Header">
    <p:bg>
      <p:bgPr>
        <a:solidFill>
          <a:schemeClr val="lt1"/>
        </a:solidFill>
        <a:effectLst/>
      </p:bgPr>
    </p:bg>
    <p:spTree>
      <p:nvGrpSpPr>
        <p:cNvPr id="1" name="Shape 44"/>
        <p:cNvGrpSpPr/>
        <p:nvPr/>
      </p:nvGrpSpPr>
      <p:grpSpPr>
        <a:xfrm>
          <a:off x="0" y="0"/>
          <a:ext cx="0" cy="0"/>
          <a:chOff x="0" y="0"/>
          <a:chExt cx="0" cy="0"/>
        </a:xfrm>
      </p:grpSpPr>
      <p:sp>
        <p:nvSpPr>
          <p:cNvPr id="14" name="Google Shape;36;p24">
            <a:extLst>
              <a:ext uri="{FF2B5EF4-FFF2-40B4-BE49-F238E27FC236}">
                <a16:creationId xmlns:a16="http://schemas.microsoft.com/office/drawing/2014/main" id="{E95DF5CA-D473-BFE6-D9B0-120D8D360368}"/>
              </a:ext>
            </a:extLst>
          </p:cNvPr>
          <p:cNvSpPr txBox="1">
            <a:spLocks noGrp="1"/>
          </p:cNvSpPr>
          <p:nvPr>
            <p:ph type="ftr" idx="11"/>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37;p24">
            <a:extLst>
              <a:ext uri="{FF2B5EF4-FFF2-40B4-BE49-F238E27FC236}">
                <a16:creationId xmlns:a16="http://schemas.microsoft.com/office/drawing/2014/main" id="{C7165F0E-7766-023B-CABF-0D37ED731BF3}"/>
              </a:ext>
            </a:extLst>
          </p:cNvPr>
          <p:cNvSpPr txBox="1">
            <a:spLocks noGrp="1"/>
          </p:cNvSpPr>
          <p:nvPr>
            <p:ph type="sldNum" idx="12"/>
          </p:nvPr>
        </p:nvSpPr>
        <p:spPr>
          <a:xfrm>
            <a:off x="8849751" y="63701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7316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5730200" y="6217623"/>
            <a:ext cx="731600" cy="524800"/>
          </a:xfrm>
          <a:prstGeom prst="rect">
            <a:avLst/>
          </a:prstGeom>
        </p:spPr>
        <p:txBody>
          <a:bodyPr spcFirstLastPara="1" wrap="square" lIns="91425" tIns="91425" rIns="91425" bIns="91425" anchor="ctr" anchorCtr="0">
            <a:noAutofit/>
          </a:bodyPr>
          <a:lstStyle>
            <a:lvl1pPr lvl="0" algn="ctr">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294349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8F32-743A-114B-AF11-F5A741FA35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D9578F-8979-B84A-B191-82914C9838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20BF50-B235-E348-932F-A0D94E4ED3CD}"/>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1861FA7F-E89F-1140-95A8-418C04D2E1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CE7431-8ADC-E944-9E44-B0EBA1902609}"/>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3985146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296B4-C61D-F648-B342-9AD6288E6CA1}"/>
              </a:ext>
            </a:extLst>
          </p:cNvPr>
          <p:cNvSpPr>
            <a:spLocks noGrp="1"/>
          </p:cNvSpPr>
          <p:nvPr>
            <p:ph type="title"/>
          </p:nvPr>
        </p:nvSpPr>
        <p:spPr>
          <a:xfrm>
            <a:off x="457201" y="300039"/>
            <a:ext cx="11285620" cy="681037"/>
          </a:xfrm>
        </p:spPr>
        <p:txBody>
          <a:bodyPr>
            <a:normAutofit/>
          </a:bodyPr>
          <a:lstStyle>
            <a:lvl1pPr>
              <a:defRPr sz="2800" b="1" i="0">
                <a:solidFill>
                  <a:srgbClr val="38718D"/>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5624D3A-A87C-5645-B7BB-752203ACD811}"/>
              </a:ext>
            </a:extLst>
          </p:cNvPr>
          <p:cNvSpPr>
            <a:spLocks noGrp="1"/>
          </p:cNvSpPr>
          <p:nvPr>
            <p:ph idx="1"/>
          </p:nvPr>
        </p:nvSpPr>
        <p:spPr>
          <a:xfrm>
            <a:off x="457201" y="1825625"/>
            <a:ext cx="11285620" cy="4351338"/>
          </a:xfrm>
        </p:spPr>
        <p:txBody>
          <a:bodyPr>
            <a:normAutofit/>
          </a:bodyPr>
          <a:lstStyle>
            <a:lvl1pPr>
              <a:defRPr sz="2000" b="0" i="0">
                <a:latin typeface="Helvetica Neue" panose="02000503000000020004" pitchFamily="2" charset="0"/>
                <a:ea typeface="Helvetica Neue" panose="02000503000000020004" pitchFamily="2" charset="0"/>
                <a:cs typeface="Helvetica Neue" panose="02000503000000020004" pitchFamily="2" charset="0"/>
              </a:defRPr>
            </a:lvl1pPr>
            <a:lvl2pPr>
              <a:defRPr sz="1800" b="0" i="0">
                <a:latin typeface="Helvetica Neue" panose="02000503000000020004" pitchFamily="2" charset="0"/>
                <a:ea typeface="Helvetica Neue" panose="02000503000000020004" pitchFamily="2" charset="0"/>
                <a:cs typeface="Helvetica Neue" panose="02000503000000020004" pitchFamily="2" charset="0"/>
              </a:defRPr>
            </a:lvl2pPr>
            <a:lvl3pPr>
              <a:defRPr sz="1600" b="0" i="0">
                <a:latin typeface="Helvetica Neue" panose="02000503000000020004" pitchFamily="2" charset="0"/>
                <a:ea typeface="Helvetica Neue" panose="02000503000000020004" pitchFamily="2" charset="0"/>
                <a:cs typeface="Helvetica Neue" panose="02000503000000020004" pitchFamily="2" charset="0"/>
              </a:defRPr>
            </a:lvl3pPr>
            <a:lvl4pPr>
              <a:defRPr sz="1400" b="0" i="0">
                <a:latin typeface="Helvetica Neue" panose="02000503000000020004" pitchFamily="2" charset="0"/>
                <a:ea typeface="Helvetica Neue" panose="02000503000000020004" pitchFamily="2" charset="0"/>
                <a:cs typeface="Helvetica Neue" panose="02000503000000020004" pitchFamily="2" charset="0"/>
              </a:defRPr>
            </a:lvl4pPr>
            <a:lvl5pPr>
              <a:defRPr sz="1400"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18A32-55CD-B24C-8790-DF7BE48C85B0}"/>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2BDF26B9-9A62-C540-8D73-C3062C7F62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52D529-4DAB-174D-9876-4295E5DF479B}"/>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2055455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7AF0-FEC7-BC4A-BDFE-1B1478CF27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72DDDE-DA71-F84A-8F69-ADBDCA390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B5D6CE-CE4B-844D-B3E2-B23329910101}"/>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5C0A82B6-065C-454C-9E18-E0CA8D503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3FB141-C7B5-114E-B120-CCAD0C4708D3}"/>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2698144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288D-BB72-C84B-86CE-6384191AA8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CF462C-9B1E-A845-822F-7E50E8E3D08E}"/>
              </a:ext>
            </a:extLst>
          </p:cNvPr>
          <p:cNvSpPr>
            <a:spLocks noGrp="1"/>
          </p:cNvSpPr>
          <p:nvPr>
            <p:ph sz="half" idx="1"/>
          </p:nvPr>
        </p:nvSpPr>
        <p:spPr>
          <a:xfrm>
            <a:off x="381000" y="14255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EE090D-B275-664C-B684-6BDB22DE718A}"/>
              </a:ext>
            </a:extLst>
          </p:cNvPr>
          <p:cNvSpPr>
            <a:spLocks noGrp="1"/>
          </p:cNvSpPr>
          <p:nvPr>
            <p:ph sz="half" idx="2"/>
          </p:nvPr>
        </p:nvSpPr>
        <p:spPr>
          <a:xfrm>
            <a:off x="6096000" y="14255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8348E3-7A71-1D4C-8448-F86E70624307}"/>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6" name="Footer Placeholder 5">
            <a:extLst>
              <a:ext uri="{FF2B5EF4-FFF2-40B4-BE49-F238E27FC236}">
                <a16:creationId xmlns:a16="http://schemas.microsoft.com/office/drawing/2014/main" id="{4FE9603D-81F7-334E-8CDE-93969E23B4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30D58D-FDAD-DA48-8B3E-D3BC47535301}"/>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3335195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0345C7-23D5-F246-8ABE-0F7E9E78D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B72DB92-8741-264D-87A2-22E2B27D33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D885B0-15A2-614D-BACB-6770FA64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C94CBB-B233-234B-A71C-9F0C059602B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99ADF5-9D47-E344-8023-918EE34262E1}"/>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8" name="Footer Placeholder 7">
            <a:extLst>
              <a:ext uri="{FF2B5EF4-FFF2-40B4-BE49-F238E27FC236}">
                <a16:creationId xmlns:a16="http://schemas.microsoft.com/office/drawing/2014/main" id="{E431EF42-0758-1E4B-9916-A1F271D4DA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F998CD7-0391-E743-93C1-2E1D6FFDC48D}"/>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
        <p:nvSpPr>
          <p:cNvPr id="10" name="Title Placeholder 1">
            <a:extLst>
              <a:ext uri="{FF2B5EF4-FFF2-40B4-BE49-F238E27FC236}">
                <a16:creationId xmlns:a16="http://schemas.microsoft.com/office/drawing/2014/main" id="{54EDE0B8-C06C-2243-8081-B51C44D4E32D}"/>
              </a:ext>
            </a:extLst>
          </p:cNvPr>
          <p:cNvSpPr>
            <a:spLocks noGrp="1"/>
          </p:cNvSpPr>
          <p:nvPr>
            <p:ph type="title"/>
          </p:nvPr>
        </p:nvSpPr>
        <p:spPr>
          <a:xfrm>
            <a:off x="381000" y="407988"/>
            <a:ext cx="10515600" cy="72072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20509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F18C-9FBE-824C-8721-7A9025E978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38D9F2-4C95-784F-B447-518D5DBF082D}"/>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4" name="Footer Placeholder 3">
            <a:extLst>
              <a:ext uri="{FF2B5EF4-FFF2-40B4-BE49-F238E27FC236}">
                <a16:creationId xmlns:a16="http://schemas.microsoft.com/office/drawing/2014/main" id="{6C225D25-67B9-5E4A-ACD7-3AD44CCC7E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1A6DE32-171B-8741-8D68-1262552D572B}"/>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3658890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296B4-C61D-F648-B342-9AD6288E6CA1}"/>
              </a:ext>
            </a:extLst>
          </p:cNvPr>
          <p:cNvSpPr>
            <a:spLocks noGrp="1"/>
          </p:cNvSpPr>
          <p:nvPr>
            <p:ph type="title"/>
          </p:nvPr>
        </p:nvSpPr>
        <p:spPr>
          <a:xfrm>
            <a:off x="457201" y="300039"/>
            <a:ext cx="11285620" cy="681037"/>
          </a:xfrm>
        </p:spPr>
        <p:txBody>
          <a:bodyPr>
            <a:normAutofit/>
          </a:bodyPr>
          <a:lstStyle>
            <a:lvl1pPr>
              <a:defRPr sz="2800" b="1" i="0">
                <a:solidFill>
                  <a:srgbClr val="38718D"/>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5624D3A-A87C-5645-B7BB-752203ACD811}"/>
              </a:ext>
            </a:extLst>
          </p:cNvPr>
          <p:cNvSpPr>
            <a:spLocks noGrp="1"/>
          </p:cNvSpPr>
          <p:nvPr>
            <p:ph idx="1"/>
          </p:nvPr>
        </p:nvSpPr>
        <p:spPr>
          <a:xfrm>
            <a:off x="457201" y="1825625"/>
            <a:ext cx="11285620" cy="4351338"/>
          </a:xfrm>
        </p:spPr>
        <p:txBody>
          <a:bodyPr>
            <a:normAutofit/>
          </a:bodyPr>
          <a:lstStyle>
            <a:lvl1pPr>
              <a:defRPr sz="2000" b="0" i="0">
                <a:latin typeface="Open Sans" panose="020B0606030504020204"/>
                <a:ea typeface="Open Sans" panose="020B0606030504020204"/>
                <a:cs typeface="Open Sans" panose="020B0606030504020204"/>
              </a:defRPr>
            </a:lvl1pPr>
            <a:lvl2pPr>
              <a:defRPr sz="1800" b="0" i="0">
                <a:latin typeface="Open Sans" panose="020B0606030504020204"/>
                <a:ea typeface="Open Sans" panose="020B0606030504020204"/>
                <a:cs typeface="Open Sans" panose="020B0606030504020204"/>
              </a:defRPr>
            </a:lvl2pPr>
            <a:lvl3pPr>
              <a:defRPr sz="1600" b="0" i="0">
                <a:latin typeface="Open Sans" panose="020B0606030504020204"/>
                <a:ea typeface="Open Sans" panose="020B0606030504020204"/>
                <a:cs typeface="Open Sans" panose="020B0606030504020204"/>
              </a:defRPr>
            </a:lvl3pPr>
            <a:lvl4pPr>
              <a:defRPr sz="1400" b="0" i="0">
                <a:latin typeface="Open Sans" panose="020B0606030504020204"/>
                <a:ea typeface="Open Sans" panose="020B0606030504020204"/>
                <a:cs typeface="Open Sans" panose="020B0606030504020204"/>
              </a:defRPr>
            </a:lvl4pPr>
            <a:lvl5pPr>
              <a:defRPr sz="1400" b="0" i="0">
                <a:latin typeface="Open Sans" panose="020B0606030504020204"/>
                <a:ea typeface="Open Sans" panose="020B0606030504020204"/>
                <a:cs typeface="Open Sans" panose="020B0606030504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18A32-55CD-B24C-8790-DF7BE48C85B0}"/>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2BDF26B9-9A62-C540-8D73-C3062C7F62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2D529-4DAB-174D-9876-4295E5DF479B}"/>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3387171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82654-DE08-B240-B385-C08B1189CED1}"/>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3" name="Footer Placeholder 2">
            <a:extLst>
              <a:ext uri="{FF2B5EF4-FFF2-40B4-BE49-F238E27FC236}">
                <a16:creationId xmlns:a16="http://schemas.microsoft.com/office/drawing/2014/main" id="{21F30A2D-ACEA-E942-9BAB-0D2FF23A3A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1128D73-1D54-C846-914B-7AB32B8C3EAA}"/>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1951353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713D-D91D-A749-90D6-267D06A90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7AADE9-F1FB-3E40-A739-21FEEB9DB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524195-6B2B-2945-BC49-6177A4F22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9A3F3A-3ADE-7545-B784-93B0AF0A4E15}"/>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6" name="Footer Placeholder 5">
            <a:extLst>
              <a:ext uri="{FF2B5EF4-FFF2-40B4-BE49-F238E27FC236}">
                <a16:creationId xmlns:a16="http://schemas.microsoft.com/office/drawing/2014/main" id="{3ADD382D-E397-B047-9319-8E1157BA7A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9292CB-F74C-8D40-BDEA-9863B085E235}"/>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3787141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BC08-ADC5-F64C-BE51-21F82D1871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08780A-7A7D-8443-85DF-456F7E07D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3124315-F222-F049-AA27-3E038077A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4667B8-EDBA-804A-A5C4-351A7BDE27D0}"/>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6" name="Footer Placeholder 5">
            <a:extLst>
              <a:ext uri="{FF2B5EF4-FFF2-40B4-BE49-F238E27FC236}">
                <a16:creationId xmlns:a16="http://schemas.microsoft.com/office/drawing/2014/main" id="{46B6AA72-4CFF-BB4E-A567-2ACE96166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B38375-A530-3F46-8A9E-063C9CF65B0B}"/>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1278289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E533-DFB5-3F4B-A3F0-3D2E2CEF8D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737493-A731-2443-A225-67568067D0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033423-DDDA-BC47-9CFD-95008507F660}"/>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03F79D92-8898-3544-BBC7-2DBE42CE7F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9F2E68-82D5-AF4D-8689-8906590EE236}"/>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3948711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3F47C5-0603-4042-8191-573DEFEC16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3EF064-816C-1D4A-82EF-8A13FF86D1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A871F-E57B-6845-BF3D-4DE90A9AEBA7}"/>
              </a:ext>
            </a:extLst>
          </p:cNvPr>
          <p:cNvSpPr>
            <a:spLocks noGrp="1"/>
          </p:cNvSpPr>
          <p:nvPr>
            <p:ph type="dt" sz="half" idx="10"/>
          </p:nvPr>
        </p:nvSpPr>
        <p:spPr>
          <a:xfrm>
            <a:off x="838200" y="6356350"/>
            <a:ext cx="2743200" cy="365125"/>
          </a:xfrm>
          <a:prstGeom prst="rect">
            <a:avLst/>
          </a:prstGeom>
        </p:spPr>
        <p:txBody>
          <a:body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11DDD643-2C7F-1341-AB06-E1676A81A1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B619F-12BE-FE4F-8F42-2403C82F80D1}"/>
              </a:ext>
            </a:extLst>
          </p:cNvPr>
          <p:cNvSpPr>
            <a:spLocks noGrp="1"/>
          </p:cNvSpPr>
          <p:nvPr>
            <p:ph type="sldNum" sz="quarter" idx="12"/>
          </p:nvPr>
        </p:nvSpPr>
        <p:spPr>
          <a:xfrm>
            <a:off x="8610600" y="6356350"/>
            <a:ext cx="2743200" cy="365125"/>
          </a:xfrm>
          <a:prstGeom prst="rect">
            <a:avLst/>
          </a:prstGeom>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300816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Section Header" userDrawn="1">
  <p:cSld name="2_Section Header">
    <p:bg>
      <p:bgPr>
        <a:solidFill>
          <a:schemeClr val="lt1"/>
        </a:solidFill>
        <a:effectLst/>
      </p:bgPr>
    </p:bg>
    <p:spTree>
      <p:nvGrpSpPr>
        <p:cNvPr id="1" name="Shape 44"/>
        <p:cNvGrpSpPr/>
        <p:nvPr/>
      </p:nvGrpSpPr>
      <p:grpSpPr>
        <a:xfrm>
          <a:off x="0" y="0"/>
          <a:ext cx="0" cy="0"/>
          <a:chOff x="0" y="0"/>
          <a:chExt cx="0" cy="0"/>
        </a:xfrm>
      </p:grpSpPr>
      <p:sp>
        <p:nvSpPr>
          <p:cNvPr id="14" name="Google Shape;36;p24">
            <a:extLst>
              <a:ext uri="{FF2B5EF4-FFF2-40B4-BE49-F238E27FC236}">
                <a16:creationId xmlns:a16="http://schemas.microsoft.com/office/drawing/2014/main" id="{E95DF5CA-D473-BFE6-D9B0-120D8D360368}"/>
              </a:ext>
            </a:extLst>
          </p:cNvPr>
          <p:cNvSpPr txBox="1">
            <a:spLocks noGrp="1"/>
          </p:cNvSpPr>
          <p:nvPr>
            <p:ph type="ftr" idx="11"/>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37;p24">
            <a:extLst>
              <a:ext uri="{FF2B5EF4-FFF2-40B4-BE49-F238E27FC236}">
                <a16:creationId xmlns:a16="http://schemas.microsoft.com/office/drawing/2014/main" id="{C7165F0E-7766-023B-CABF-0D37ED731BF3}"/>
              </a:ext>
            </a:extLst>
          </p:cNvPr>
          <p:cNvSpPr txBox="1">
            <a:spLocks noGrp="1"/>
          </p:cNvSpPr>
          <p:nvPr>
            <p:ph type="sldNum" idx="12"/>
          </p:nvPr>
        </p:nvSpPr>
        <p:spPr>
          <a:xfrm>
            <a:off x="8849751" y="63701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8093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31"/>
        <p:cNvGrpSpPr/>
        <p:nvPr/>
      </p:nvGrpSpPr>
      <p:grpSpPr>
        <a:xfrm>
          <a:off x="0" y="0"/>
          <a:ext cx="0" cy="0"/>
          <a:chOff x="0" y="0"/>
          <a:chExt cx="0" cy="0"/>
        </a:xfrm>
      </p:grpSpPr>
      <p:sp>
        <p:nvSpPr>
          <p:cNvPr id="33" name="Google Shape;33;p24"/>
          <p:cNvSpPr txBox="1">
            <a:spLocks noGrp="1"/>
          </p:cNvSpPr>
          <p:nvPr>
            <p:ph type="title"/>
          </p:nvPr>
        </p:nvSpPr>
        <p:spPr>
          <a:xfrm>
            <a:off x="1527519" y="1700327"/>
            <a:ext cx="4143555" cy="15365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13525"/>
              </a:buClr>
              <a:buSzPts val="4000"/>
              <a:buFont typeface="Fira Sans SemiBold"/>
              <a:buNone/>
              <a:defRPr>
                <a:solidFill>
                  <a:srgbClr val="B1352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4"/>
          <p:cNvSpPr txBox="1">
            <a:spLocks noGrp="1"/>
          </p:cNvSpPr>
          <p:nvPr>
            <p:ph type="body" idx="1"/>
          </p:nvPr>
        </p:nvSpPr>
        <p:spPr>
          <a:xfrm>
            <a:off x="6914145" y="2138878"/>
            <a:ext cx="4361941" cy="312293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dk1"/>
              </a:buClr>
              <a:buSzPts val="1600"/>
              <a:buNone/>
              <a:defRPr sz="1600" i="0">
                <a:solidFill>
                  <a:schemeClr val="dk1"/>
                </a:solidFill>
              </a:defRPr>
            </a:lvl1pPr>
            <a:lvl2pPr marL="914400" lvl="1" indent="-228600" algn="l">
              <a:lnSpc>
                <a:spcPct val="90000"/>
              </a:lnSpc>
              <a:spcBef>
                <a:spcPts val="500"/>
              </a:spcBef>
              <a:spcAft>
                <a:spcPts val="0"/>
              </a:spcAft>
              <a:buClr>
                <a:schemeClr val="lt1"/>
              </a:buClr>
              <a:buSzPts val="1800"/>
              <a:buNone/>
              <a:defRPr sz="1800" i="1">
                <a:solidFill>
                  <a:schemeClr val="lt1"/>
                </a:solidFill>
              </a:defRPr>
            </a:lvl2pPr>
            <a:lvl3pPr marL="1371600" lvl="2" indent="-228600" algn="l">
              <a:lnSpc>
                <a:spcPct val="90000"/>
              </a:lnSpc>
              <a:spcBef>
                <a:spcPts val="500"/>
              </a:spcBef>
              <a:spcAft>
                <a:spcPts val="0"/>
              </a:spcAft>
              <a:buClr>
                <a:schemeClr val="lt1"/>
              </a:buClr>
              <a:buSzPts val="1600"/>
              <a:buNone/>
              <a:defRPr sz="1600" i="1">
                <a:solidFill>
                  <a:schemeClr val="lt1"/>
                </a:solidFill>
              </a:defRPr>
            </a:lvl3pPr>
            <a:lvl4pPr marL="1828800" lvl="3" indent="-228600" algn="l">
              <a:lnSpc>
                <a:spcPct val="90000"/>
              </a:lnSpc>
              <a:spcBef>
                <a:spcPts val="500"/>
              </a:spcBef>
              <a:spcAft>
                <a:spcPts val="0"/>
              </a:spcAft>
              <a:buClr>
                <a:schemeClr val="lt1"/>
              </a:buClr>
              <a:buSzPts val="1400"/>
              <a:buNone/>
              <a:defRPr sz="1400" i="1">
                <a:solidFill>
                  <a:schemeClr val="lt1"/>
                </a:solidFill>
              </a:defRPr>
            </a:lvl4pPr>
            <a:lvl5pPr marL="2286000" lvl="4" indent="-228600" algn="l">
              <a:lnSpc>
                <a:spcPct val="90000"/>
              </a:lnSpc>
              <a:spcBef>
                <a:spcPts val="500"/>
              </a:spcBef>
              <a:spcAft>
                <a:spcPts val="0"/>
              </a:spcAft>
              <a:buClr>
                <a:schemeClr val="lt1"/>
              </a:buClr>
              <a:buSzPts val="1400"/>
              <a:buNone/>
              <a:defRPr sz="1400" i="1">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ftr" idx="11"/>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849751" y="63701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 name="Google Shape;40;p24"/>
          <p:cNvSpPr txBox="1">
            <a:spLocks noGrp="1"/>
          </p:cNvSpPr>
          <p:nvPr>
            <p:ph type="subTitle" idx="2"/>
          </p:nvPr>
        </p:nvSpPr>
        <p:spPr>
          <a:xfrm>
            <a:off x="1527519" y="3279799"/>
            <a:ext cx="4143555" cy="69259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58595B"/>
              </a:buClr>
              <a:buSzPts val="2500"/>
              <a:buNone/>
              <a:defRPr sz="2500" b="1" i="0">
                <a:solidFill>
                  <a:srgbClr val="58595B"/>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3" name="Google Shape;43;p24" descr="A black background with green and grey text&#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750405" y="-70063"/>
            <a:ext cx="3092170" cy="1507570"/>
          </a:xfrm>
          <a:prstGeom prst="rect">
            <a:avLst/>
          </a:prstGeom>
          <a:noFill/>
          <a:ln>
            <a:noFill/>
          </a:ln>
        </p:spPr>
      </p:pic>
    </p:spTree>
    <p:extLst>
      <p:ext uri="{BB962C8B-B14F-4D97-AF65-F5344CB8AC3E}">
        <p14:creationId xmlns:p14="http://schemas.microsoft.com/office/powerpoint/2010/main" val="3943303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Section Header" userDrawn="1">
  <p:cSld name="2_Section Header">
    <p:bg>
      <p:bgPr>
        <a:solidFill>
          <a:schemeClr val="lt1"/>
        </a:solidFill>
        <a:effectLst/>
      </p:bgPr>
    </p:bg>
    <p:spTree>
      <p:nvGrpSpPr>
        <p:cNvPr id="1" name="Shape 44"/>
        <p:cNvGrpSpPr/>
        <p:nvPr/>
      </p:nvGrpSpPr>
      <p:grpSpPr>
        <a:xfrm>
          <a:off x="0" y="0"/>
          <a:ext cx="0" cy="0"/>
          <a:chOff x="0" y="0"/>
          <a:chExt cx="0" cy="0"/>
        </a:xfrm>
      </p:grpSpPr>
      <p:sp>
        <p:nvSpPr>
          <p:cNvPr id="14" name="Google Shape;36;p24">
            <a:extLst>
              <a:ext uri="{FF2B5EF4-FFF2-40B4-BE49-F238E27FC236}">
                <a16:creationId xmlns:a16="http://schemas.microsoft.com/office/drawing/2014/main" id="{E95DF5CA-D473-BFE6-D9B0-120D8D360368}"/>
              </a:ext>
            </a:extLst>
          </p:cNvPr>
          <p:cNvSpPr txBox="1">
            <a:spLocks noGrp="1"/>
          </p:cNvSpPr>
          <p:nvPr>
            <p:ph type="ftr" idx="11"/>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37;p24">
            <a:extLst>
              <a:ext uri="{FF2B5EF4-FFF2-40B4-BE49-F238E27FC236}">
                <a16:creationId xmlns:a16="http://schemas.microsoft.com/office/drawing/2014/main" id="{C7165F0E-7766-023B-CABF-0D37ED731BF3}"/>
              </a:ext>
            </a:extLst>
          </p:cNvPr>
          <p:cNvSpPr txBox="1">
            <a:spLocks noGrp="1"/>
          </p:cNvSpPr>
          <p:nvPr>
            <p:ph type="sldNum" idx="12"/>
          </p:nvPr>
        </p:nvSpPr>
        <p:spPr>
          <a:xfrm>
            <a:off x="8849751" y="63701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70019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wo Content" userDrawn="1">
  <p:cSld name="1_Two Content">
    <p:bg>
      <p:bgPr>
        <a:solidFill>
          <a:schemeClr val="lt1"/>
        </a:solidFill>
        <a:effectLst/>
      </p:bgPr>
    </p:bg>
    <p:spTree>
      <p:nvGrpSpPr>
        <p:cNvPr id="1" name="Shape 56"/>
        <p:cNvGrpSpPr/>
        <p:nvPr/>
      </p:nvGrpSpPr>
      <p:grpSpPr>
        <a:xfrm>
          <a:off x="0" y="0"/>
          <a:ext cx="0" cy="0"/>
          <a:chOff x="0" y="0"/>
          <a:chExt cx="0" cy="0"/>
        </a:xfrm>
      </p:grpSpPr>
      <p:sp>
        <p:nvSpPr>
          <p:cNvPr id="57" name="Google Shape;57;p26"/>
          <p:cNvSpPr txBox="1">
            <a:spLocks noGrp="1"/>
          </p:cNvSpPr>
          <p:nvPr>
            <p:ph type="title"/>
          </p:nvPr>
        </p:nvSpPr>
        <p:spPr>
          <a:xfrm>
            <a:off x="928800" y="72419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13525"/>
              </a:buClr>
              <a:buSzPts val="4000"/>
              <a:buFont typeface="Fira Sans SemiBold"/>
              <a:buNone/>
              <a:defRPr>
                <a:solidFill>
                  <a:srgbClr val="5859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6"/>
          <p:cNvSpPr txBox="1">
            <a:spLocks noGrp="1"/>
          </p:cNvSpPr>
          <p:nvPr>
            <p:ph type="body" idx="2"/>
          </p:nvPr>
        </p:nvSpPr>
        <p:spPr>
          <a:xfrm>
            <a:off x="928800" y="2813377"/>
            <a:ext cx="5157787" cy="3346023"/>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7" name="Google Shape;67;p26" descr="A black background with green and grey text&#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183541" y="-108564"/>
            <a:ext cx="3092170" cy="1507570"/>
          </a:xfrm>
          <a:prstGeom prst="rect">
            <a:avLst/>
          </a:prstGeom>
          <a:noFill/>
          <a:ln>
            <a:noFill/>
          </a:ln>
        </p:spPr>
      </p:pic>
      <p:sp>
        <p:nvSpPr>
          <p:cNvPr id="2" name="Google Shape;360;p14">
            <a:extLst>
              <a:ext uri="{FF2B5EF4-FFF2-40B4-BE49-F238E27FC236}">
                <a16:creationId xmlns:a16="http://schemas.microsoft.com/office/drawing/2014/main" id="{30AFB13D-71FF-9F92-754C-2B5C4A869472}"/>
              </a:ext>
            </a:extLst>
          </p:cNvPr>
          <p:cNvSpPr txBox="1">
            <a:spLocks/>
          </p:cNvSpPr>
          <p:nvPr userDrawn="1"/>
        </p:nvSpPr>
        <p:spPr>
          <a:xfrm>
            <a:off x="908964" y="1487814"/>
            <a:ext cx="4540672" cy="823912"/>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759340"/>
              </a:buClr>
              <a:buSzPts val="2500"/>
              <a:buFont typeface="Arial"/>
              <a:buNone/>
              <a:defRPr sz="2500" b="1" i="0" u="none" strike="noStrike" cap="none">
                <a:solidFill>
                  <a:srgbClr val="75934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pPr marL="0"/>
            <a:endParaRPr lang="en-CA"/>
          </a:p>
        </p:txBody>
      </p:sp>
      <p:sp>
        <p:nvSpPr>
          <p:cNvPr id="12" name="Google Shape;36;p24">
            <a:extLst>
              <a:ext uri="{FF2B5EF4-FFF2-40B4-BE49-F238E27FC236}">
                <a16:creationId xmlns:a16="http://schemas.microsoft.com/office/drawing/2014/main" id="{53B3E318-79EB-5CA4-124A-9466E756B5D2}"/>
              </a:ext>
            </a:extLst>
          </p:cNvPr>
          <p:cNvSpPr txBox="1">
            <a:spLocks noGrp="1"/>
          </p:cNvSpPr>
          <p:nvPr>
            <p:ph type="ftr" idx="11"/>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37;p24">
            <a:extLst>
              <a:ext uri="{FF2B5EF4-FFF2-40B4-BE49-F238E27FC236}">
                <a16:creationId xmlns:a16="http://schemas.microsoft.com/office/drawing/2014/main" id="{E4D0A847-476A-FD57-80E1-7316FC673C69}"/>
              </a:ext>
            </a:extLst>
          </p:cNvPr>
          <p:cNvSpPr txBox="1">
            <a:spLocks noGrp="1"/>
          </p:cNvSpPr>
          <p:nvPr>
            <p:ph type="sldNum" idx="12"/>
          </p:nvPr>
        </p:nvSpPr>
        <p:spPr>
          <a:xfrm>
            <a:off x="8849751" y="63701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8242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and Content" userDrawn="1">
  <p:cSld name="3_Title and Content">
    <p:bg>
      <p:bgPr>
        <a:solidFill>
          <a:schemeClr val="lt1"/>
        </a:solidFill>
        <a:effectLst/>
      </p:bgPr>
    </p:bg>
    <p:spTree>
      <p:nvGrpSpPr>
        <p:cNvPr id="1" name="Shape 68"/>
        <p:cNvGrpSpPr/>
        <p:nvPr/>
      </p:nvGrpSpPr>
      <p:grpSpPr>
        <a:xfrm>
          <a:off x="0" y="0"/>
          <a:ext cx="0" cy="0"/>
          <a:chOff x="0" y="0"/>
          <a:chExt cx="0" cy="0"/>
        </a:xfrm>
      </p:grpSpPr>
      <p:sp>
        <p:nvSpPr>
          <p:cNvPr id="69" name="Google Shape;69;p27"/>
          <p:cNvSpPr/>
          <p:nvPr userDrawn="1"/>
        </p:nvSpPr>
        <p:spPr>
          <a:xfrm>
            <a:off x="8935326" y="0"/>
            <a:ext cx="3256674" cy="6858000"/>
          </a:xfrm>
          <a:prstGeom prst="rect">
            <a:avLst/>
          </a:prstGeom>
          <a:gradFill>
            <a:gsLst>
              <a:gs pos="0">
                <a:srgbClr val="F7FAF4"/>
              </a:gs>
              <a:gs pos="74000">
                <a:srgbClr val="C2D69F"/>
              </a:gs>
              <a:gs pos="83000">
                <a:srgbClr val="C2D69F"/>
              </a:gs>
              <a:gs pos="100000">
                <a:srgbClr val="D7E3C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Google Shape;36;p24">
            <a:extLst>
              <a:ext uri="{FF2B5EF4-FFF2-40B4-BE49-F238E27FC236}">
                <a16:creationId xmlns:a16="http://schemas.microsoft.com/office/drawing/2014/main" id="{5FD19CD2-B4CD-D18A-D9BB-25BB2AFE2DD3}"/>
              </a:ext>
            </a:extLst>
          </p:cNvPr>
          <p:cNvSpPr txBox="1">
            <a:spLocks noGrp="1"/>
          </p:cNvSpPr>
          <p:nvPr>
            <p:ph type="ftr" idx="11"/>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rgbClr val="58595B"/>
                </a:solidFill>
                <a:latin typeface="Montserrat Light" pitchFamily="2" charset="77"/>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CA">
                <a:solidFill>
                  <a:schemeClr val="tx2"/>
                </a:solidFill>
              </a:rPr>
              <a:t>Venture-Capita</a:t>
            </a:r>
            <a:r>
              <a:rPr lang="en-CA"/>
              <a:t>l </a:t>
            </a:r>
            <a:r>
              <a:rPr lang="en-CA">
                <a:solidFill>
                  <a:schemeClr val="bg2"/>
                </a:solidFill>
              </a:rPr>
              <a:t>Ready </a:t>
            </a:r>
            <a:r>
              <a:rPr lang="en-CA"/>
              <a:t>Program</a:t>
            </a:r>
          </a:p>
        </p:txBody>
      </p:sp>
      <p:sp>
        <p:nvSpPr>
          <p:cNvPr id="15" name="Google Shape;37;p24">
            <a:extLst>
              <a:ext uri="{FF2B5EF4-FFF2-40B4-BE49-F238E27FC236}">
                <a16:creationId xmlns:a16="http://schemas.microsoft.com/office/drawing/2014/main" id="{B656F87D-46CC-4B82-B482-77D7C7DBA68A}"/>
              </a:ext>
            </a:extLst>
          </p:cNvPr>
          <p:cNvSpPr txBox="1">
            <a:spLocks noGrp="1"/>
          </p:cNvSpPr>
          <p:nvPr>
            <p:ph type="sldNum" idx="12"/>
          </p:nvPr>
        </p:nvSpPr>
        <p:spPr>
          <a:xfrm>
            <a:off x="8849751" y="637010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43;p24" descr="A black background with green and grey text&#10;&#10;Description automatically generated">
            <a:extLst>
              <a:ext uri="{FF2B5EF4-FFF2-40B4-BE49-F238E27FC236}">
                <a16:creationId xmlns:a16="http://schemas.microsoft.com/office/drawing/2014/main" id="{FC740EF3-6873-E6C6-1135-3EF65221CA4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010287" y="-108564"/>
            <a:ext cx="3092170" cy="1507570"/>
          </a:xfrm>
          <a:prstGeom prst="rect">
            <a:avLst/>
          </a:prstGeom>
          <a:noFill/>
          <a:ln>
            <a:noFill/>
          </a:ln>
        </p:spPr>
      </p:pic>
    </p:spTree>
    <p:extLst>
      <p:ext uri="{BB962C8B-B14F-4D97-AF65-F5344CB8AC3E}">
        <p14:creationId xmlns:p14="http://schemas.microsoft.com/office/powerpoint/2010/main" val="226446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7AF0-FEC7-BC4A-BDFE-1B1478CF27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72DDDE-DA71-F84A-8F69-ADBDCA390A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B5D6CE-CE4B-844D-B3E2-B23329910101}"/>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5C0A82B6-065C-454C-9E18-E0CA8D503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FB141-C7B5-114E-B120-CCAD0C4708D3}"/>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2156094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9"/>
        <p:cNvGrpSpPr/>
        <p:nvPr/>
      </p:nvGrpSpPr>
      <p:grpSpPr>
        <a:xfrm>
          <a:off x="0" y="0"/>
          <a:ext cx="0" cy="0"/>
          <a:chOff x="0" y="0"/>
          <a:chExt cx="0" cy="0"/>
        </a:xfrm>
      </p:grpSpPr>
      <p:sp>
        <p:nvSpPr>
          <p:cNvPr id="90" name="Google Shape;90;p29"/>
          <p:cNvSpPr txBox="1">
            <a:spLocks noGrp="1"/>
          </p:cNvSpPr>
          <p:nvPr>
            <p:ph type="title"/>
          </p:nvPr>
        </p:nvSpPr>
        <p:spPr>
          <a:xfrm>
            <a:off x="929641" y="458919"/>
            <a:ext cx="99711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8595B"/>
              </a:buClr>
              <a:buSzPts val="4000"/>
              <a:buFont typeface="Fira Sans SemiBold"/>
              <a:buNone/>
              <a:defRPr>
                <a:solidFill>
                  <a:srgbClr val="5859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9"/>
          <p:cNvSpPr txBox="1">
            <a:spLocks noGrp="1"/>
          </p:cNvSpPr>
          <p:nvPr>
            <p:ph type="body" idx="1"/>
          </p:nvPr>
        </p:nvSpPr>
        <p:spPr>
          <a:xfrm>
            <a:off x="929641" y="3133484"/>
            <a:ext cx="10515600" cy="242792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rgbClr val="3F3F3F"/>
              </a:buClr>
              <a:buSzPts val="1600"/>
              <a:buNone/>
              <a:defRPr sz="1600" i="0">
                <a:solidFill>
                  <a:srgbClr val="3F3F3F"/>
                </a:solidFill>
              </a:defRPr>
            </a:lvl1pPr>
            <a:lvl2pPr marL="914400" lvl="1" indent="-228600" algn="l">
              <a:lnSpc>
                <a:spcPct val="90000"/>
              </a:lnSpc>
              <a:spcBef>
                <a:spcPts val="500"/>
              </a:spcBef>
              <a:spcAft>
                <a:spcPts val="0"/>
              </a:spcAft>
              <a:buClr>
                <a:srgbClr val="3F3F3F"/>
              </a:buClr>
              <a:buSzPts val="1800"/>
              <a:buNone/>
              <a:defRPr sz="1800" i="1">
                <a:solidFill>
                  <a:srgbClr val="3F3F3F"/>
                </a:solidFill>
              </a:defRPr>
            </a:lvl2pPr>
            <a:lvl3pPr marL="1371600" lvl="2" indent="-228600" algn="l">
              <a:lnSpc>
                <a:spcPct val="90000"/>
              </a:lnSpc>
              <a:spcBef>
                <a:spcPts val="500"/>
              </a:spcBef>
              <a:spcAft>
                <a:spcPts val="0"/>
              </a:spcAft>
              <a:buClr>
                <a:srgbClr val="3F3F3F"/>
              </a:buClr>
              <a:buSzPts val="1600"/>
              <a:buNone/>
              <a:defRPr sz="1600" i="1">
                <a:solidFill>
                  <a:srgbClr val="3F3F3F"/>
                </a:solidFill>
              </a:defRPr>
            </a:lvl3pPr>
            <a:lvl4pPr marL="1828800" lvl="3" indent="-228600" algn="l">
              <a:lnSpc>
                <a:spcPct val="90000"/>
              </a:lnSpc>
              <a:spcBef>
                <a:spcPts val="500"/>
              </a:spcBef>
              <a:spcAft>
                <a:spcPts val="0"/>
              </a:spcAft>
              <a:buClr>
                <a:srgbClr val="3F3F3F"/>
              </a:buClr>
              <a:buSzPts val="1400"/>
              <a:buNone/>
              <a:defRPr sz="1400" i="1">
                <a:solidFill>
                  <a:srgbClr val="3F3F3F"/>
                </a:solidFill>
              </a:defRPr>
            </a:lvl4pPr>
            <a:lvl5pPr marL="2286000" lvl="4" indent="-228600" algn="l">
              <a:lnSpc>
                <a:spcPct val="90000"/>
              </a:lnSpc>
              <a:spcBef>
                <a:spcPts val="500"/>
              </a:spcBef>
              <a:spcAft>
                <a:spcPts val="0"/>
              </a:spcAft>
              <a:buClr>
                <a:srgbClr val="3F3F3F"/>
              </a:buClr>
              <a:buSzPts val="1400"/>
              <a:buNone/>
              <a:defRPr sz="1400" i="1">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9"/>
          <p:cNvSpPr txBox="1">
            <a:spLocks noGrp="1"/>
          </p:cNvSpPr>
          <p:nvPr>
            <p:ph type="dt" idx="10"/>
          </p:nvPr>
        </p:nvSpPr>
        <p:spPr>
          <a:xfrm>
            <a:off x="4724400" y="618753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9"/>
          <p:cNvSpPr txBox="1">
            <a:spLocks noGrp="1"/>
          </p:cNvSpPr>
          <p:nvPr>
            <p:ph type="ftr" idx="11"/>
          </p:nvPr>
        </p:nvSpPr>
        <p:spPr>
          <a:xfrm>
            <a:off x="614873" y="6187538"/>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9"/>
          <p:cNvSpPr txBox="1">
            <a:spLocks noGrp="1"/>
          </p:cNvSpPr>
          <p:nvPr>
            <p:ph type="sldNum" idx="12"/>
          </p:nvPr>
        </p:nvSpPr>
        <p:spPr>
          <a:xfrm>
            <a:off x="8849751" y="618753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5" name="Google Shape;95;p29"/>
          <p:cNvSpPr/>
          <p:nvPr/>
        </p:nvSpPr>
        <p:spPr>
          <a:xfrm>
            <a:off x="687289" y="0"/>
            <a:ext cx="72000" cy="127101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96" name="Google Shape;96;p29"/>
          <p:cNvCxnSpPr/>
          <p:nvPr/>
        </p:nvCxnSpPr>
        <p:spPr>
          <a:xfrm>
            <a:off x="1068863" y="1528464"/>
            <a:ext cx="630936" cy="0"/>
          </a:xfrm>
          <a:prstGeom prst="straightConnector1">
            <a:avLst/>
          </a:prstGeom>
          <a:noFill/>
          <a:ln w="19050" cap="flat" cmpd="sng">
            <a:solidFill>
              <a:srgbClr val="759340"/>
            </a:solidFill>
            <a:prstDash val="solid"/>
            <a:miter lim="800000"/>
            <a:headEnd type="none" w="sm" len="sm"/>
            <a:tailEnd type="none" w="sm" len="sm"/>
          </a:ln>
        </p:spPr>
      </p:cxnSp>
      <p:sp>
        <p:nvSpPr>
          <p:cNvPr id="97" name="Google Shape;97;p29"/>
          <p:cNvSpPr txBox="1">
            <a:spLocks noGrp="1"/>
          </p:cNvSpPr>
          <p:nvPr>
            <p:ph type="subTitle" idx="2"/>
          </p:nvPr>
        </p:nvSpPr>
        <p:spPr>
          <a:xfrm>
            <a:off x="929641" y="1669110"/>
            <a:ext cx="9971158" cy="69259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759340"/>
              </a:buClr>
              <a:buSzPts val="2500"/>
              <a:buNone/>
              <a:defRPr sz="2500" b="1" i="0">
                <a:solidFill>
                  <a:srgbClr val="759340"/>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98" name="Google Shape;98;p29"/>
          <p:cNvCxnSpPr/>
          <p:nvPr/>
        </p:nvCxnSpPr>
        <p:spPr>
          <a:xfrm>
            <a:off x="0" y="6168360"/>
            <a:ext cx="1764792" cy="0"/>
          </a:xfrm>
          <a:prstGeom prst="straightConnector1">
            <a:avLst/>
          </a:prstGeom>
          <a:noFill/>
          <a:ln w="19050" cap="flat" cmpd="sng">
            <a:solidFill>
              <a:srgbClr val="B13525"/>
            </a:solidFill>
            <a:prstDash val="solid"/>
            <a:miter lim="800000"/>
            <a:headEnd type="none" w="sm" len="sm"/>
            <a:tailEnd type="none" w="sm" len="sm"/>
          </a:ln>
        </p:spPr>
      </p:cxnSp>
      <p:cxnSp>
        <p:nvCxnSpPr>
          <p:cNvPr id="99" name="Google Shape;99;p29"/>
          <p:cNvCxnSpPr/>
          <p:nvPr/>
        </p:nvCxnSpPr>
        <p:spPr>
          <a:xfrm rot="-5400000">
            <a:off x="11384397" y="6579108"/>
            <a:ext cx="557784" cy="0"/>
          </a:xfrm>
          <a:prstGeom prst="straightConnector1">
            <a:avLst/>
          </a:prstGeom>
          <a:noFill/>
          <a:ln w="19050" cap="flat" cmpd="sng">
            <a:solidFill>
              <a:srgbClr val="B13525"/>
            </a:solidFill>
            <a:prstDash val="solid"/>
            <a:miter lim="800000"/>
            <a:headEnd type="none" w="sm" len="sm"/>
            <a:tailEnd type="none" w="sm" len="sm"/>
          </a:ln>
        </p:spPr>
      </p:cxnSp>
      <p:pic>
        <p:nvPicPr>
          <p:cNvPr id="100" name="Google Shape;100;p29" descr="A black background with green and grey text&#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183541" y="-108564"/>
            <a:ext cx="3092170" cy="1507570"/>
          </a:xfrm>
          <a:prstGeom prst="rect">
            <a:avLst/>
          </a:prstGeom>
          <a:noFill/>
          <a:ln>
            <a:noFill/>
          </a:ln>
        </p:spPr>
      </p:pic>
    </p:spTree>
    <p:extLst>
      <p:ext uri="{BB962C8B-B14F-4D97-AF65-F5344CB8AC3E}">
        <p14:creationId xmlns:p14="http://schemas.microsoft.com/office/powerpoint/2010/main" val="3862106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53"/>
        <p:cNvGrpSpPr/>
        <p:nvPr/>
      </p:nvGrpSpPr>
      <p:grpSpPr>
        <a:xfrm>
          <a:off x="0" y="0"/>
          <a:ext cx="0" cy="0"/>
          <a:chOff x="0" y="0"/>
          <a:chExt cx="0" cy="0"/>
        </a:xfrm>
      </p:grpSpPr>
      <p:sp>
        <p:nvSpPr>
          <p:cNvPr id="154" name="Google Shape;154;p34"/>
          <p:cNvSpPr/>
          <p:nvPr/>
        </p:nvSpPr>
        <p:spPr>
          <a:xfrm>
            <a:off x="0" y="0"/>
            <a:ext cx="12192000" cy="6858000"/>
          </a:xfrm>
          <a:prstGeom prst="rect">
            <a:avLst/>
          </a:prstGeom>
          <a:gradFill>
            <a:gsLst>
              <a:gs pos="0">
                <a:srgbClr val="759340">
                  <a:alpha val="80000"/>
                </a:srgbClr>
              </a:gs>
              <a:gs pos="100000">
                <a:srgbClr val="DCE7C7">
                  <a:alpha val="69803"/>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5" name="Google Shape;155;p34"/>
          <p:cNvSpPr txBox="1">
            <a:spLocks noGrp="1"/>
          </p:cNvSpPr>
          <p:nvPr>
            <p:ph type="ctrTitle"/>
          </p:nvPr>
        </p:nvSpPr>
        <p:spPr>
          <a:xfrm>
            <a:off x="1812758" y="318288"/>
            <a:ext cx="8807116"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500"/>
              <a:buFont typeface="Fira Sans SemiBold"/>
              <a:buNone/>
              <a:defRPr sz="55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34"/>
          <p:cNvSpPr txBox="1">
            <a:spLocks noGrp="1"/>
          </p:cNvSpPr>
          <p:nvPr>
            <p:ph type="subTitle" idx="1"/>
          </p:nvPr>
        </p:nvSpPr>
        <p:spPr>
          <a:xfrm>
            <a:off x="1812758" y="3052756"/>
            <a:ext cx="9144000" cy="1397991"/>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B13525"/>
              </a:buClr>
              <a:buSzPts val="3000"/>
              <a:buNone/>
              <a:defRPr sz="3000" b="1" i="0">
                <a:solidFill>
                  <a:srgbClr val="B13525"/>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7" name="Google Shape;157;p34"/>
          <p:cNvSpPr txBox="1">
            <a:spLocks noGrp="1"/>
          </p:cNvSpPr>
          <p:nvPr>
            <p:ph type="dt" idx="10"/>
          </p:nvPr>
        </p:nvSpPr>
        <p:spPr>
          <a:xfrm>
            <a:off x="4724400" y="618753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34"/>
          <p:cNvSpPr txBox="1">
            <a:spLocks noGrp="1"/>
          </p:cNvSpPr>
          <p:nvPr>
            <p:ph type="ftr" idx="11"/>
          </p:nvPr>
        </p:nvSpPr>
        <p:spPr>
          <a:xfrm>
            <a:off x="614873" y="6187538"/>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34"/>
          <p:cNvSpPr txBox="1">
            <a:spLocks noGrp="1"/>
          </p:cNvSpPr>
          <p:nvPr>
            <p:ph type="sldNum" idx="12"/>
          </p:nvPr>
        </p:nvSpPr>
        <p:spPr>
          <a:xfrm>
            <a:off x="8849751" y="618753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0" name="Google Shape;160;p34"/>
          <p:cNvSpPr/>
          <p:nvPr/>
        </p:nvSpPr>
        <p:spPr>
          <a:xfrm>
            <a:off x="1379621" y="0"/>
            <a:ext cx="144000" cy="2484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61" name="Google Shape;161;p34"/>
          <p:cNvCxnSpPr/>
          <p:nvPr/>
        </p:nvCxnSpPr>
        <p:spPr>
          <a:xfrm>
            <a:off x="1957137" y="2897709"/>
            <a:ext cx="930442" cy="0"/>
          </a:xfrm>
          <a:prstGeom prst="straightConnector1">
            <a:avLst/>
          </a:prstGeom>
          <a:noFill/>
          <a:ln w="25400" cap="flat" cmpd="sng">
            <a:solidFill>
              <a:srgbClr val="B13525"/>
            </a:solidFill>
            <a:prstDash val="solid"/>
            <a:miter lim="800000"/>
            <a:headEnd type="none" w="sm" len="sm"/>
            <a:tailEnd type="none" w="sm" len="sm"/>
          </a:ln>
        </p:spPr>
      </p:cxnSp>
      <p:cxnSp>
        <p:nvCxnSpPr>
          <p:cNvPr id="162" name="Google Shape;162;p34"/>
          <p:cNvCxnSpPr/>
          <p:nvPr/>
        </p:nvCxnSpPr>
        <p:spPr>
          <a:xfrm rot="-5400000">
            <a:off x="10391274" y="6172200"/>
            <a:ext cx="1371600" cy="0"/>
          </a:xfrm>
          <a:prstGeom prst="straightConnector1">
            <a:avLst/>
          </a:prstGeom>
          <a:noFill/>
          <a:ln w="25400" cap="flat" cmpd="sng">
            <a:solidFill>
              <a:srgbClr val="B13525"/>
            </a:solidFill>
            <a:prstDash val="solid"/>
            <a:miter lim="800000"/>
            <a:headEnd type="none" w="sm" len="sm"/>
            <a:tailEnd type="none" w="sm" len="sm"/>
          </a:ln>
        </p:spPr>
      </p:cxnSp>
      <p:pic>
        <p:nvPicPr>
          <p:cNvPr id="163" name="Google Shape;163;p34" descr="A black and white logo&#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296882" y="4165063"/>
            <a:ext cx="4159877" cy="2387600"/>
          </a:xfrm>
          <a:prstGeom prst="rect">
            <a:avLst/>
          </a:prstGeom>
          <a:noFill/>
          <a:ln>
            <a:noFill/>
          </a:ln>
        </p:spPr>
      </p:pic>
    </p:spTree>
    <p:extLst>
      <p:ext uri="{BB962C8B-B14F-4D97-AF65-F5344CB8AC3E}">
        <p14:creationId xmlns:p14="http://schemas.microsoft.com/office/powerpoint/2010/main" val="450989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185"/>
        <p:cNvGrpSpPr/>
        <p:nvPr/>
      </p:nvGrpSpPr>
      <p:grpSpPr>
        <a:xfrm>
          <a:off x="0" y="0"/>
          <a:ext cx="0" cy="0"/>
          <a:chOff x="0" y="0"/>
          <a:chExt cx="0" cy="0"/>
        </a:xfrm>
      </p:grpSpPr>
      <p:sp>
        <p:nvSpPr>
          <p:cNvPr id="186" name="Google Shape;186;p37"/>
          <p:cNvSpPr/>
          <p:nvPr/>
        </p:nvSpPr>
        <p:spPr>
          <a:xfrm>
            <a:off x="0" y="0"/>
            <a:ext cx="12192000" cy="6858000"/>
          </a:xfrm>
          <a:prstGeom prst="rect">
            <a:avLst/>
          </a:prstGeom>
          <a:gradFill>
            <a:gsLst>
              <a:gs pos="0">
                <a:srgbClr val="F7FAF4"/>
              </a:gs>
              <a:gs pos="74000">
                <a:srgbClr val="C2D69F"/>
              </a:gs>
              <a:gs pos="83000">
                <a:srgbClr val="C2D69F"/>
              </a:gs>
              <a:gs pos="100000">
                <a:srgbClr val="D7E3C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7" name="Google Shape;187;p37"/>
          <p:cNvSpPr txBox="1">
            <a:spLocks noGrp="1"/>
          </p:cNvSpPr>
          <p:nvPr>
            <p:ph type="title"/>
          </p:nvPr>
        </p:nvSpPr>
        <p:spPr>
          <a:xfrm>
            <a:off x="928800" y="47005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Fira Sans Semi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37"/>
          <p:cNvSpPr txBox="1">
            <a:spLocks noGrp="1"/>
          </p:cNvSpPr>
          <p:nvPr>
            <p:ph type="dt" idx="10"/>
          </p:nvPr>
        </p:nvSpPr>
        <p:spPr>
          <a:xfrm>
            <a:off x="4724400" y="618753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7"/>
          <p:cNvSpPr txBox="1">
            <a:spLocks noGrp="1"/>
          </p:cNvSpPr>
          <p:nvPr>
            <p:ph type="ftr" idx="11"/>
          </p:nvPr>
        </p:nvSpPr>
        <p:spPr>
          <a:xfrm>
            <a:off x="614873" y="6187538"/>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7"/>
          <p:cNvSpPr txBox="1">
            <a:spLocks noGrp="1"/>
          </p:cNvSpPr>
          <p:nvPr>
            <p:ph type="sldNum" idx="12"/>
          </p:nvPr>
        </p:nvSpPr>
        <p:spPr>
          <a:xfrm>
            <a:off x="8849751" y="618753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91" name="Google Shape;191;p37"/>
          <p:cNvSpPr/>
          <p:nvPr/>
        </p:nvSpPr>
        <p:spPr>
          <a:xfrm>
            <a:off x="687289" y="0"/>
            <a:ext cx="72000" cy="128930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2" name="Google Shape;192;p37"/>
          <p:cNvSpPr txBox="1">
            <a:spLocks noGrp="1"/>
          </p:cNvSpPr>
          <p:nvPr>
            <p:ph type="body" idx="1"/>
          </p:nvPr>
        </p:nvSpPr>
        <p:spPr>
          <a:xfrm>
            <a:off x="928800" y="231697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B13525"/>
              </a:buClr>
              <a:buSzPts val="2500"/>
              <a:buNone/>
              <a:defRPr sz="2500" b="1" i="0">
                <a:solidFill>
                  <a:srgbClr val="B1352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3" name="Google Shape;193;p37"/>
          <p:cNvSpPr txBox="1">
            <a:spLocks noGrp="1"/>
          </p:cNvSpPr>
          <p:nvPr>
            <p:ph type="body" idx="2"/>
          </p:nvPr>
        </p:nvSpPr>
        <p:spPr>
          <a:xfrm>
            <a:off x="928800" y="3431112"/>
            <a:ext cx="5157787" cy="277325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Font typeface="Arial"/>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37"/>
          <p:cNvSpPr txBox="1">
            <a:spLocks noGrp="1"/>
          </p:cNvSpPr>
          <p:nvPr>
            <p:ph type="body" idx="3"/>
          </p:nvPr>
        </p:nvSpPr>
        <p:spPr>
          <a:xfrm>
            <a:off x="6224784" y="1402584"/>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B13525"/>
              </a:buClr>
              <a:buSzPts val="2500"/>
              <a:buNone/>
              <a:defRPr sz="2500" b="1" i="0">
                <a:solidFill>
                  <a:srgbClr val="B1352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 name="Google Shape;195;p37"/>
          <p:cNvSpPr txBox="1">
            <a:spLocks noGrp="1"/>
          </p:cNvSpPr>
          <p:nvPr>
            <p:ph type="body" idx="4"/>
          </p:nvPr>
        </p:nvSpPr>
        <p:spPr>
          <a:xfrm>
            <a:off x="6224784" y="2516716"/>
            <a:ext cx="5183188" cy="3687653"/>
          </a:xfrm>
          <a:prstGeom prst="rect">
            <a:avLst/>
          </a:prstGeom>
          <a:noFill/>
          <a:ln>
            <a:noFill/>
          </a:ln>
        </p:spPr>
        <p:txBody>
          <a:bodyPr spcFirstLastPara="1" wrap="square" lIns="91425" tIns="45700" rIns="91425" bIns="45700" anchor="t" anchorCtr="0">
            <a:normAutofit/>
          </a:bodyPr>
          <a:lstStyle>
            <a:lvl1pPr marL="457200" lvl="0" indent="-330200" algn="l">
              <a:lnSpc>
                <a:spcPct val="90000"/>
              </a:lnSpc>
              <a:spcBef>
                <a:spcPts val="1000"/>
              </a:spcBef>
              <a:spcAft>
                <a:spcPts val="0"/>
              </a:spcAft>
              <a:buClr>
                <a:schemeClr val="lt1"/>
              </a:buClr>
              <a:buSzPts val="1600"/>
              <a:buChar char="•"/>
              <a:defRPr sz="1600" i="0">
                <a:solidFill>
                  <a:schemeClr val="lt1"/>
                </a:solidFill>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vl2pPr>
            <a:lvl3pPr marL="1371600" lvl="2" indent="-355600" algn="l">
              <a:lnSpc>
                <a:spcPct val="90000"/>
              </a:lnSpc>
              <a:spcBef>
                <a:spcPts val="500"/>
              </a:spcBef>
              <a:spcAft>
                <a:spcPts val="0"/>
              </a:spcAft>
              <a:buClr>
                <a:schemeClr val="dk1"/>
              </a:buClr>
              <a:buSzPts val="20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6" name="Google Shape;196;p37"/>
          <p:cNvCxnSpPr/>
          <p:nvPr/>
        </p:nvCxnSpPr>
        <p:spPr>
          <a:xfrm>
            <a:off x="1068863" y="3271933"/>
            <a:ext cx="630936" cy="0"/>
          </a:xfrm>
          <a:prstGeom prst="straightConnector1">
            <a:avLst/>
          </a:prstGeom>
          <a:noFill/>
          <a:ln w="19050" cap="flat" cmpd="sng">
            <a:solidFill>
              <a:schemeClr val="dk2"/>
            </a:solidFill>
            <a:prstDash val="solid"/>
            <a:miter lim="800000"/>
            <a:headEnd type="none" w="sm" len="sm"/>
            <a:tailEnd type="none" w="sm" len="sm"/>
          </a:ln>
        </p:spPr>
      </p:cxnSp>
      <p:cxnSp>
        <p:nvCxnSpPr>
          <p:cNvPr id="197" name="Google Shape;197;p37"/>
          <p:cNvCxnSpPr/>
          <p:nvPr/>
        </p:nvCxnSpPr>
        <p:spPr>
          <a:xfrm>
            <a:off x="6352281" y="2357538"/>
            <a:ext cx="630936" cy="0"/>
          </a:xfrm>
          <a:prstGeom prst="straightConnector1">
            <a:avLst/>
          </a:prstGeom>
          <a:noFill/>
          <a:ln w="19050" cap="flat" cmpd="sng">
            <a:solidFill>
              <a:schemeClr val="dk2"/>
            </a:solidFill>
            <a:prstDash val="solid"/>
            <a:miter lim="800000"/>
            <a:headEnd type="none" w="sm" len="sm"/>
            <a:tailEnd type="none" w="sm" len="sm"/>
          </a:ln>
        </p:spPr>
      </p:cxnSp>
      <p:cxnSp>
        <p:nvCxnSpPr>
          <p:cNvPr id="198" name="Google Shape;198;p37"/>
          <p:cNvCxnSpPr/>
          <p:nvPr/>
        </p:nvCxnSpPr>
        <p:spPr>
          <a:xfrm>
            <a:off x="0" y="6168360"/>
            <a:ext cx="1764792" cy="0"/>
          </a:xfrm>
          <a:prstGeom prst="straightConnector1">
            <a:avLst/>
          </a:prstGeom>
          <a:noFill/>
          <a:ln w="19050" cap="flat" cmpd="sng">
            <a:solidFill>
              <a:srgbClr val="B13525"/>
            </a:solidFill>
            <a:prstDash val="solid"/>
            <a:miter lim="800000"/>
            <a:headEnd type="none" w="sm" len="sm"/>
            <a:tailEnd type="none" w="sm" len="sm"/>
          </a:ln>
        </p:spPr>
      </p:cxnSp>
      <p:cxnSp>
        <p:nvCxnSpPr>
          <p:cNvPr id="199" name="Google Shape;199;p37"/>
          <p:cNvCxnSpPr/>
          <p:nvPr/>
        </p:nvCxnSpPr>
        <p:spPr>
          <a:xfrm rot="-5400000">
            <a:off x="11384397" y="6579108"/>
            <a:ext cx="557784" cy="0"/>
          </a:xfrm>
          <a:prstGeom prst="straightConnector1">
            <a:avLst/>
          </a:prstGeom>
          <a:noFill/>
          <a:ln w="19050" cap="flat" cmpd="sng">
            <a:solidFill>
              <a:srgbClr val="B13525"/>
            </a:solidFill>
            <a:prstDash val="solid"/>
            <a:miter lim="800000"/>
            <a:headEnd type="none" w="sm" len="sm"/>
            <a:tailEnd type="none" w="sm" len="sm"/>
          </a:ln>
        </p:spPr>
      </p:cxnSp>
      <p:pic>
        <p:nvPicPr>
          <p:cNvPr id="200" name="Google Shape;200;p37" descr="A black background with green and grey text&#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183541" y="-108564"/>
            <a:ext cx="3092170" cy="1507570"/>
          </a:xfrm>
          <a:prstGeom prst="rect">
            <a:avLst/>
          </a:prstGeom>
          <a:noFill/>
          <a:ln>
            <a:noFill/>
          </a:ln>
        </p:spPr>
      </p:pic>
    </p:spTree>
    <p:extLst>
      <p:ext uri="{BB962C8B-B14F-4D97-AF65-F5344CB8AC3E}">
        <p14:creationId xmlns:p14="http://schemas.microsoft.com/office/powerpoint/2010/main" val="332549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verview">
  <p:cSld name="Overview">
    <p:bg>
      <p:bgPr>
        <a:solidFill>
          <a:schemeClr val="lt1"/>
        </a:solidFill>
        <a:effectLst/>
      </p:bgPr>
    </p:bg>
    <p:spTree>
      <p:nvGrpSpPr>
        <p:cNvPr id="1" name="Shape 201"/>
        <p:cNvGrpSpPr/>
        <p:nvPr/>
      </p:nvGrpSpPr>
      <p:grpSpPr>
        <a:xfrm>
          <a:off x="0" y="0"/>
          <a:ext cx="0" cy="0"/>
          <a:chOff x="0" y="0"/>
          <a:chExt cx="0" cy="0"/>
        </a:xfrm>
      </p:grpSpPr>
      <p:sp>
        <p:nvSpPr>
          <p:cNvPr id="202" name="Google Shape;202;p38"/>
          <p:cNvSpPr/>
          <p:nvPr/>
        </p:nvSpPr>
        <p:spPr>
          <a:xfrm>
            <a:off x="0" y="0"/>
            <a:ext cx="12192000" cy="6858000"/>
          </a:xfrm>
          <a:prstGeom prst="rect">
            <a:avLst/>
          </a:prstGeom>
          <a:gradFill>
            <a:gsLst>
              <a:gs pos="0">
                <a:srgbClr val="F7FAF4"/>
              </a:gs>
              <a:gs pos="74000">
                <a:srgbClr val="C2D69F"/>
              </a:gs>
              <a:gs pos="83000">
                <a:srgbClr val="C2D69F"/>
              </a:gs>
              <a:gs pos="100000">
                <a:srgbClr val="D7E3C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3" name="Google Shape;203;p38"/>
          <p:cNvSpPr txBox="1">
            <a:spLocks noGrp="1"/>
          </p:cNvSpPr>
          <p:nvPr>
            <p:ph type="title"/>
          </p:nvPr>
        </p:nvSpPr>
        <p:spPr>
          <a:xfrm>
            <a:off x="928800" y="607100"/>
            <a:ext cx="4737482" cy="69704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B13525"/>
              </a:buClr>
              <a:buSzPts val="4000"/>
              <a:buFont typeface="Fira Sans SemiBold"/>
              <a:buNone/>
              <a:defRPr sz="4000" b="1">
                <a:solidFill>
                  <a:srgbClr val="B13525"/>
                </a:solidFill>
                <a:latin typeface="Fira Sans SemiBold"/>
                <a:ea typeface="Fira Sans SemiBold"/>
                <a:cs typeface="Fira Sans SemiBold"/>
                <a:sym typeface="Fira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38"/>
          <p:cNvSpPr txBox="1">
            <a:spLocks noGrp="1"/>
          </p:cNvSpPr>
          <p:nvPr>
            <p:ph type="body" idx="1"/>
          </p:nvPr>
        </p:nvSpPr>
        <p:spPr>
          <a:xfrm>
            <a:off x="928801" y="2635589"/>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5" name="Google Shape;205;p38"/>
          <p:cNvSpPr txBox="1">
            <a:spLocks noGrp="1"/>
          </p:cNvSpPr>
          <p:nvPr>
            <p:ph type="dt" idx="10"/>
          </p:nvPr>
        </p:nvSpPr>
        <p:spPr>
          <a:xfrm>
            <a:off x="4724400" y="618753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8"/>
          <p:cNvSpPr txBox="1">
            <a:spLocks noGrp="1"/>
          </p:cNvSpPr>
          <p:nvPr>
            <p:ph type="ftr" idx="11"/>
          </p:nvPr>
        </p:nvSpPr>
        <p:spPr>
          <a:xfrm>
            <a:off x="614873" y="6187538"/>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8"/>
          <p:cNvSpPr txBox="1">
            <a:spLocks noGrp="1"/>
          </p:cNvSpPr>
          <p:nvPr>
            <p:ph type="sldNum" idx="12"/>
          </p:nvPr>
        </p:nvSpPr>
        <p:spPr>
          <a:xfrm>
            <a:off x="8849751" y="618753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8" name="Google Shape;208;p38"/>
          <p:cNvSpPr/>
          <p:nvPr/>
        </p:nvSpPr>
        <p:spPr>
          <a:xfrm>
            <a:off x="687289" y="0"/>
            <a:ext cx="72000" cy="1152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09" name="Google Shape;209;p38"/>
          <p:cNvCxnSpPr/>
          <p:nvPr/>
        </p:nvCxnSpPr>
        <p:spPr>
          <a:xfrm>
            <a:off x="0" y="6168360"/>
            <a:ext cx="1764792" cy="0"/>
          </a:xfrm>
          <a:prstGeom prst="straightConnector1">
            <a:avLst/>
          </a:prstGeom>
          <a:noFill/>
          <a:ln w="19050" cap="flat" cmpd="sng">
            <a:solidFill>
              <a:srgbClr val="B13525"/>
            </a:solidFill>
            <a:prstDash val="solid"/>
            <a:miter lim="800000"/>
            <a:headEnd type="none" w="sm" len="sm"/>
            <a:tailEnd type="none" w="sm" len="sm"/>
          </a:ln>
        </p:spPr>
      </p:cxnSp>
      <p:cxnSp>
        <p:nvCxnSpPr>
          <p:cNvPr id="210" name="Google Shape;210;p38"/>
          <p:cNvCxnSpPr/>
          <p:nvPr/>
        </p:nvCxnSpPr>
        <p:spPr>
          <a:xfrm rot="-5400000">
            <a:off x="11384397" y="6579108"/>
            <a:ext cx="557784" cy="0"/>
          </a:xfrm>
          <a:prstGeom prst="straightConnector1">
            <a:avLst/>
          </a:prstGeom>
          <a:noFill/>
          <a:ln w="19050" cap="flat" cmpd="sng">
            <a:solidFill>
              <a:schemeClr val="dk2"/>
            </a:solidFill>
            <a:prstDash val="solid"/>
            <a:miter lim="800000"/>
            <a:headEnd type="none" w="sm" len="sm"/>
            <a:tailEnd type="none" w="sm" len="sm"/>
          </a:ln>
        </p:spPr>
      </p:cxnSp>
      <p:cxnSp>
        <p:nvCxnSpPr>
          <p:cNvPr id="211" name="Google Shape;211;p38"/>
          <p:cNvCxnSpPr/>
          <p:nvPr/>
        </p:nvCxnSpPr>
        <p:spPr>
          <a:xfrm rot="-5400000">
            <a:off x="11383200" y="6580800"/>
            <a:ext cx="557784" cy="0"/>
          </a:xfrm>
          <a:prstGeom prst="straightConnector1">
            <a:avLst/>
          </a:prstGeom>
          <a:noFill/>
          <a:ln w="19050" cap="flat" cmpd="sng">
            <a:solidFill>
              <a:srgbClr val="B13525"/>
            </a:solidFill>
            <a:prstDash val="solid"/>
            <a:miter lim="800000"/>
            <a:headEnd type="none" w="sm" len="sm"/>
            <a:tailEnd type="none" w="sm" len="sm"/>
          </a:ln>
        </p:spPr>
      </p:cxnSp>
      <p:sp>
        <p:nvSpPr>
          <p:cNvPr id="212" name="Google Shape;212;p38"/>
          <p:cNvSpPr txBox="1">
            <a:spLocks noGrp="1"/>
          </p:cNvSpPr>
          <p:nvPr>
            <p:ph type="body" idx="2"/>
          </p:nvPr>
        </p:nvSpPr>
        <p:spPr>
          <a:xfrm>
            <a:off x="4467663" y="2635589"/>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3" name="Google Shape;213;p38"/>
          <p:cNvSpPr txBox="1">
            <a:spLocks noGrp="1"/>
          </p:cNvSpPr>
          <p:nvPr>
            <p:ph type="body" idx="3"/>
          </p:nvPr>
        </p:nvSpPr>
        <p:spPr>
          <a:xfrm>
            <a:off x="8006525" y="2635589"/>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4" name="Google Shape;214;p38"/>
          <p:cNvSpPr txBox="1">
            <a:spLocks noGrp="1"/>
          </p:cNvSpPr>
          <p:nvPr>
            <p:ph type="body" idx="4"/>
          </p:nvPr>
        </p:nvSpPr>
        <p:spPr>
          <a:xfrm>
            <a:off x="928801" y="4746794"/>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5" name="Google Shape;215;p38"/>
          <p:cNvSpPr txBox="1">
            <a:spLocks noGrp="1"/>
          </p:cNvSpPr>
          <p:nvPr>
            <p:ph type="body" idx="5"/>
          </p:nvPr>
        </p:nvSpPr>
        <p:spPr>
          <a:xfrm>
            <a:off x="4467663" y="4746794"/>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6" name="Google Shape;216;p38"/>
          <p:cNvSpPr txBox="1">
            <a:spLocks noGrp="1"/>
          </p:cNvSpPr>
          <p:nvPr>
            <p:ph type="body" idx="6"/>
          </p:nvPr>
        </p:nvSpPr>
        <p:spPr>
          <a:xfrm>
            <a:off x="8006525" y="4746794"/>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2500"/>
              <a:buNone/>
              <a:defRPr sz="2500" b="1" i="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7" name="Google Shape;217;p38"/>
          <p:cNvSpPr txBox="1">
            <a:spLocks noGrp="1"/>
          </p:cNvSpPr>
          <p:nvPr>
            <p:ph type="body" idx="7"/>
          </p:nvPr>
        </p:nvSpPr>
        <p:spPr>
          <a:xfrm>
            <a:off x="928801" y="3059153"/>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8" name="Google Shape;218;p38"/>
          <p:cNvSpPr txBox="1">
            <a:spLocks noGrp="1"/>
          </p:cNvSpPr>
          <p:nvPr>
            <p:ph type="body" idx="8"/>
          </p:nvPr>
        </p:nvSpPr>
        <p:spPr>
          <a:xfrm>
            <a:off x="4467663" y="3059153"/>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9" name="Google Shape;219;p38"/>
          <p:cNvSpPr txBox="1">
            <a:spLocks noGrp="1"/>
          </p:cNvSpPr>
          <p:nvPr>
            <p:ph type="body" idx="9"/>
          </p:nvPr>
        </p:nvSpPr>
        <p:spPr>
          <a:xfrm>
            <a:off x="8006525" y="3059153"/>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0" name="Google Shape;220;p38"/>
          <p:cNvSpPr txBox="1">
            <a:spLocks noGrp="1"/>
          </p:cNvSpPr>
          <p:nvPr>
            <p:ph type="body" idx="13"/>
          </p:nvPr>
        </p:nvSpPr>
        <p:spPr>
          <a:xfrm>
            <a:off x="928801" y="5170358"/>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1" name="Google Shape;221;p38"/>
          <p:cNvSpPr txBox="1">
            <a:spLocks noGrp="1"/>
          </p:cNvSpPr>
          <p:nvPr>
            <p:ph type="body" idx="14"/>
          </p:nvPr>
        </p:nvSpPr>
        <p:spPr>
          <a:xfrm>
            <a:off x="4467663" y="5170358"/>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2" name="Google Shape;222;p38"/>
          <p:cNvSpPr txBox="1">
            <a:spLocks noGrp="1"/>
          </p:cNvSpPr>
          <p:nvPr>
            <p:ph type="body" idx="15"/>
          </p:nvPr>
        </p:nvSpPr>
        <p:spPr>
          <a:xfrm>
            <a:off x="8006525" y="5170358"/>
            <a:ext cx="3256674" cy="49949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Clr>
                <a:schemeClr val="lt1"/>
              </a:buClr>
              <a:buSzPts val="1600"/>
              <a:buNone/>
              <a:defRPr sz="160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3" name="Google Shape;223;p38"/>
          <p:cNvSpPr>
            <a:spLocks noGrp="1"/>
          </p:cNvSpPr>
          <p:nvPr>
            <p:ph type="pic" idx="16"/>
          </p:nvPr>
        </p:nvSpPr>
        <p:spPr>
          <a:xfrm>
            <a:off x="977066" y="1757980"/>
            <a:ext cx="867600" cy="868680"/>
          </a:xfrm>
          <a:prstGeom prst="ellipse">
            <a:avLst/>
          </a:prstGeom>
          <a:noFill/>
          <a:ln>
            <a:noFill/>
          </a:ln>
        </p:spPr>
      </p:sp>
      <p:sp>
        <p:nvSpPr>
          <p:cNvPr id="224" name="Google Shape;224;p38"/>
          <p:cNvSpPr>
            <a:spLocks noGrp="1"/>
          </p:cNvSpPr>
          <p:nvPr>
            <p:ph type="pic" idx="17"/>
          </p:nvPr>
        </p:nvSpPr>
        <p:spPr>
          <a:xfrm>
            <a:off x="4512376" y="1757980"/>
            <a:ext cx="867600" cy="868680"/>
          </a:xfrm>
          <a:prstGeom prst="ellipse">
            <a:avLst/>
          </a:prstGeom>
          <a:noFill/>
          <a:ln>
            <a:noFill/>
          </a:ln>
        </p:spPr>
      </p:sp>
      <p:sp>
        <p:nvSpPr>
          <p:cNvPr id="225" name="Google Shape;225;p38"/>
          <p:cNvSpPr>
            <a:spLocks noGrp="1"/>
          </p:cNvSpPr>
          <p:nvPr>
            <p:ph type="pic" idx="18"/>
          </p:nvPr>
        </p:nvSpPr>
        <p:spPr>
          <a:xfrm>
            <a:off x="8047686" y="1757980"/>
            <a:ext cx="867600" cy="868680"/>
          </a:xfrm>
          <a:prstGeom prst="ellipse">
            <a:avLst/>
          </a:prstGeom>
          <a:noFill/>
          <a:ln>
            <a:noFill/>
          </a:ln>
        </p:spPr>
      </p:sp>
      <p:sp>
        <p:nvSpPr>
          <p:cNvPr id="226" name="Google Shape;226;p38"/>
          <p:cNvSpPr>
            <a:spLocks noGrp="1"/>
          </p:cNvSpPr>
          <p:nvPr>
            <p:ph type="pic" idx="19"/>
          </p:nvPr>
        </p:nvSpPr>
        <p:spPr>
          <a:xfrm>
            <a:off x="977066" y="3890091"/>
            <a:ext cx="867600" cy="868680"/>
          </a:xfrm>
          <a:prstGeom prst="ellipse">
            <a:avLst/>
          </a:prstGeom>
          <a:noFill/>
          <a:ln>
            <a:noFill/>
          </a:ln>
        </p:spPr>
      </p:sp>
      <p:sp>
        <p:nvSpPr>
          <p:cNvPr id="227" name="Google Shape;227;p38"/>
          <p:cNvSpPr>
            <a:spLocks noGrp="1"/>
          </p:cNvSpPr>
          <p:nvPr>
            <p:ph type="pic" idx="20"/>
          </p:nvPr>
        </p:nvSpPr>
        <p:spPr>
          <a:xfrm>
            <a:off x="4512376" y="3890091"/>
            <a:ext cx="867600" cy="868680"/>
          </a:xfrm>
          <a:prstGeom prst="ellipse">
            <a:avLst/>
          </a:prstGeom>
          <a:noFill/>
          <a:ln>
            <a:noFill/>
          </a:ln>
        </p:spPr>
      </p:sp>
      <p:sp>
        <p:nvSpPr>
          <p:cNvPr id="228" name="Google Shape;228;p38"/>
          <p:cNvSpPr>
            <a:spLocks noGrp="1"/>
          </p:cNvSpPr>
          <p:nvPr>
            <p:ph type="pic" idx="21"/>
          </p:nvPr>
        </p:nvSpPr>
        <p:spPr>
          <a:xfrm>
            <a:off x="8047686" y="3890091"/>
            <a:ext cx="867600" cy="868680"/>
          </a:xfrm>
          <a:prstGeom prst="ellipse">
            <a:avLst/>
          </a:prstGeom>
          <a:noFill/>
          <a:ln>
            <a:noFill/>
          </a:ln>
        </p:spPr>
      </p:sp>
      <p:pic>
        <p:nvPicPr>
          <p:cNvPr id="229" name="Google Shape;229;p38" descr="A black background with green and grey text&#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183541" y="-108564"/>
            <a:ext cx="3092170" cy="1507570"/>
          </a:xfrm>
          <a:prstGeom prst="rect">
            <a:avLst/>
          </a:prstGeom>
          <a:noFill/>
          <a:ln>
            <a:noFill/>
          </a:ln>
        </p:spPr>
      </p:pic>
    </p:spTree>
    <p:extLst>
      <p:ext uri="{BB962C8B-B14F-4D97-AF65-F5344CB8AC3E}">
        <p14:creationId xmlns:p14="http://schemas.microsoft.com/office/powerpoint/2010/main" val="3055361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_Two Content" preserve="1">
  <p:cSld name="4_Two Content">
    <p:bg>
      <p:bgPr>
        <a:solidFill>
          <a:schemeClr val="lt1"/>
        </a:solidFill>
        <a:effectLst/>
      </p:bgPr>
    </p:bg>
    <p:spTree>
      <p:nvGrpSpPr>
        <p:cNvPr id="1" name="Shape 114"/>
        <p:cNvGrpSpPr/>
        <p:nvPr/>
      </p:nvGrpSpPr>
      <p:grpSpPr>
        <a:xfrm>
          <a:off x="0" y="0"/>
          <a:ext cx="0" cy="0"/>
          <a:chOff x="0" y="0"/>
          <a:chExt cx="0" cy="0"/>
        </a:xfrm>
      </p:grpSpPr>
      <p:sp>
        <p:nvSpPr>
          <p:cNvPr id="115" name="Google Shape;115;p31"/>
          <p:cNvSpPr/>
          <p:nvPr/>
        </p:nvSpPr>
        <p:spPr>
          <a:xfrm>
            <a:off x="6095998" y="0"/>
            <a:ext cx="6096001" cy="6858000"/>
          </a:xfrm>
          <a:prstGeom prst="rect">
            <a:avLst/>
          </a:prstGeom>
          <a:gradFill>
            <a:gsLst>
              <a:gs pos="0">
                <a:srgbClr val="F7FAF4"/>
              </a:gs>
              <a:gs pos="74000">
                <a:srgbClr val="C2D69F"/>
              </a:gs>
              <a:gs pos="83000">
                <a:srgbClr val="C2D69F"/>
              </a:gs>
              <a:gs pos="100000">
                <a:srgbClr val="D7E3C0"/>
              </a:gs>
            </a:gsLst>
            <a:lin ang="135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16" name="Google Shape;116;p31"/>
          <p:cNvSpPr txBox="1">
            <a:spLocks noGrp="1"/>
          </p:cNvSpPr>
          <p:nvPr>
            <p:ph type="body" idx="1"/>
          </p:nvPr>
        </p:nvSpPr>
        <p:spPr>
          <a:xfrm>
            <a:off x="1095800" y="1737197"/>
            <a:ext cx="454067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759340"/>
              </a:buClr>
              <a:buSzPts val="2500"/>
              <a:buNone/>
              <a:defRPr sz="2500" b="1" i="0">
                <a:solidFill>
                  <a:srgbClr val="759340"/>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7" name="Google Shape;117;p31"/>
          <p:cNvSpPr txBox="1">
            <a:spLocks noGrp="1"/>
          </p:cNvSpPr>
          <p:nvPr>
            <p:ph type="title"/>
          </p:nvPr>
        </p:nvSpPr>
        <p:spPr>
          <a:xfrm>
            <a:off x="1067990" y="96047"/>
            <a:ext cx="4143555" cy="15365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8595B"/>
              </a:buClr>
              <a:buSzPts val="4000"/>
              <a:buFont typeface="Fira Sans SemiBold"/>
              <a:buNone/>
              <a:defRPr>
                <a:solidFill>
                  <a:srgbClr val="58595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31"/>
          <p:cNvSpPr txBox="1">
            <a:spLocks noGrp="1"/>
          </p:cNvSpPr>
          <p:nvPr>
            <p:ph type="dt" idx="10"/>
          </p:nvPr>
        </p:nvSpPr>
        <p:spPr>
          <a:xfrm>
            <a:off x="4724400" y="618753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1" u="none" strike="noStrike" kern="0" cap="none" spc="0" normalizeH="0" baseline="0" noProof="0">
              <a:ln>
                <a:noFill/>
              </a:ln>
              <a:solidFill>
                <a:srgbClr val="58595B"/>
              </a:solidFill>
              <a:effectLst/>
              <a:uLnTx/>
              <a:uFillTx/>
              <a:latin typeface="Arial"/>
              <a:cs typeface="Arial"/>
              <a:sym typeface="Arial"/>
            </a:endParaRPr>
          </a:p>
        </p:txBody>
      </p:sp>
      <p:sp>
        <p:nvSpPr>
          <p:cNvPr id="119" name="Google Shape;119;p31"/>
          <p:cNvSpPr txBox="1">
            <a:spLocks noGrp="1"/>
          </p:cNvSpPr>
          <p:nvPr>
            <p:ph type="ftr" idx="11"/>
          </p:nvPr>
        </p:nvSpPr>
        <p:spPr>
          <a:xfrm>
            <a:off x="614873" y="6187538"/>
            <a:ext cx="32566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8595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1" u="none" strike="noStrike" kern="0" cap="none" spc="0" normalizeH="0" baseline="0" noProof="0">
              <a:ln>
                <a:noFill/>
              </a:ln>
              <a:solidFill>
                <a:srgbClr val="58595B"/>
              </a:solidFill>
              <a:effectLst/>
              <a:uLnTx/>
              <a:uFillTx/>
              <a:latin typeface="Arial"/>
              <a:cs typeface="Arial"/>
              <a:sym typeface="Arial"/>
            </a:endParaRPr>
          </a:p>
        </p:txBody>
      </p:sp>
      <p:sp>
        <p:nvSpPr>
          <p:cNvPr id="120" name="Google Shape;120;p31"/>
          <p:cNvSpPr txBox="1">
            <a:spLocks noGrp="1"/>
          </p:cNvSpPr>
          <p:nvPr>
            <p:ph type="sldNum" idx="12"/>
          </p:nvPr>
        </p:nvSpPr>
        <p:spPr>
          <a:xfrm>
            <a:off x="8849751" y="618753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1" u="none" strike="noStrike" cap="none">
                <a:solidFill>
                  <a:srgbClr val="58595B"/>
                </a:solidFill>
                <a:latin typeface="Arial"/>
                <a:ea typeface="Arial"/>
                <a:cs typeface="Arial"/>
                <a:sym typeface="Arial"/>
              </a:defRPr>
            </a:lvl1pPr>
            <a:lvl2pPr marL="0" lvl="1" indent="0" algn="r">
              <a:spcBef>
                <a:spcPts val="0"/>
              </a:spcBef>
              <a:buNone/>
              <a:defRPr sz="1200" b="0" i="1" u="none" strike="noStrike" cap="none">
                <a:solidFill>
                  <a:srgbClr val="58595B"/>
                </a:solidFill>
                <a:latin typeface="Arial"/>
                <a:ea typeface="Arial"/>
                <a:cs typeface="Arial"/>
                <a:sym typeface="Arial"/>
              </a:defRPr>
            </a:lvl2pPr>
            <a:lvl3pPr marL="0" lvl="2" indent="0" algn="r">
              <a:spcBef>
                <a:spcPts val="0"/>
              </a:spcBef>
              <a:buNone/>
              <a:defRPr sz="1200" b="0" i="1" u="none" strike="noStrike" cap="none">
                <a:solidFill>
                  <a:srgbClr val="58595B"/>
                </a:solidFill>
                <a:latin typeface="Arial"/>
                <a:ea typeface="Arial"/>
                <a:cs typeface="Arial"/>
                <a:sym typeface="Arial"/>
              </a:defRPr>
            </a:lvl3pPr>
            <a:lvl4pPr marL="0" lvl="3" indent="0" algn="r">
              <a:spcBef>
                <a:spcPts val="0"/>
              </a:spcBef>
              <a:buNone/>
              <a:defRPr sz="1200" b="0" i="1" u="none" strike="noStrike" cap="none">
                <a:solidFill>
                  <a:srgbClr val="58595B"/>
                </a:solidFill>
                <a:latin typeface="Arial"/>
                <a:ea typeface="Arial"/>
                <a:cs typeface="Arial"/>
                <a:sym typeface="Arial"/>
              </a:defRPr>
            </a:lvl4pPr>
            <a:lvl5pPr marL="0" lvl="4" indent="0" algn="r">
              <a:spcBef>
                <a:spcPts val="0"/>
              </a:spcBef>
              <a:buNone/>
              <a:defRPr sz="1200" b="0" i="1" u="none" strike="noStrike" cap="none">
                <a:solidFill>
                  <a:srgbClr val="58595B"/>
                </a:solidFill>
                <a:latin typeface="Arial"/>
                <a:ea typeface="Arial"/>
                <a:cs typeface="Arial"/>
                <a:sym typeface="Arial"/>
              </a:defRPr>
            </a:lvl5pPr>
            <a:lvl6pPr marL="0" lvl="5" indent="0" algn="r">
              <a:spcBef>
                <a:spcPts val="0"/>
              </a:spcBef>
              <a:buNone/>
              <a:defRPr sz="1200" b="0" i="1" u="none" strike="noStrike" cap="none">
                <a:solidFill>
                  <a:srgbClr val="58595B"/>
                </a:solidFill>
                <a:latin typeface="Arial"/>
                <a:ea typeface="Arial"/>
                <a:cs typeface="Arial"/>
                <a:sym typeface="Arial"/>
              </a:defRPr>
            </a:lvl6pPr>
            <a:lvl7pPr marL="0" lvl="6" indent="0" algn="r">
              <a:spcBef>
                <a:spcPts val="0"/>
              </a:spcBef>
              <a:buNone/>
              <a:defRPr sz="1200" b="0" i="1" u="none" strike="noStrike" cap="none">
                <a:solidFill>
                  <a:srgbClr val="58595B"/>
                </a:solidFill>
                <a:latin typeface="Arial"/>
                <a:ea typeface="Arial"/>
                <a:cs typeface="Arial"/>
                <a:sym typeface="Arial"/>
              </a:defRPr>
            </a:lvl7pPr>
            <a:lvl8pPr marL="0" lvl="7" indent="0" algn="r">
              <a:spcBef>
                <a:spcPts val="0"/>
              </a:spcBef>
              <a:buNone/>
              <a:defRPr sz="1200" b="0" i="1" u="none" strike="noStrike" cap="none">
                <a:solidFill>
                  <a:srgbClr val="58595B"/>
                </a:solidFill>
                <a:latin typeface="Arial"/>
                <a:ea typeface="Arial"/>
                <a:cs typeface="Arial"/>
                <a:sym typeface="Arial"/>
              </a:defRPr>
            </a:lvl8pPr>
            <a:lvl9pPr marL="0" lvl="8" indent="0" algn="r">
              <a:spcBef>
                <a:spcPts val="0"/>
              </a:spcBef>
              <a:buNone/>
              <a:defRPr sz="1200" b="0" i="1" u="none" strike="noStrike" cap="none">
                <a:solidFill>
                  <a:srgbClr val="58595B"/>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1"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1" u="none" strike="noStrike" kern="0" cap="none" spc="0" normalizeH="0" baseline="0" noProof="0">
              <a:ln>
                <a:noFill/>
              </a:ln>
              <a:solidFill>
                <a:srgbClr val="58595B"/>
              </a:solidFill>
              <a:effectLst/>
              <a:uLnTx/>
              <a:uFillTx/>
              <a:latin typeface="Arial"/>
              <a:cs typeface="Arial"/>
              <a:sym typeface="Arial"/>
            </a:endParaRPr>
          </a:p>
        </p:txBody>
      </p:sp>
      <p:cxnSp>
        <p:nvCxnSpPr>
          <p:cNvPr id="122" name="Google Shape;122;p31"/>
          <p:cNvCxnSpPr/>
          <p:nvPr/>
        </p:nvCxnSpPr>
        <p:spPr>
          <a:xfrm>
            <a:off x="0" y="6168360"/>
            <a:ext cx="1764792" cy="0"/>
          </a:xfrm>
          <a:prstGeom prst="straightConnector1">
            <a:avLst/>
          </a:prstGeom>
          <a:noFill/>
          <a:ln w="19050" cap="flat" cmpd="sng">
            <a:solidFill>
              <a:schemeClr val="accent1"/>
            </a:solidFill>
            <a:prstDash val="solid"/>
            <a:miter lim="800000"/>
            <a:headEnd type="none" w="sm" len="sm"/>
            <a:tailEnd type="none" w="sm" len="sm"/>
          </a:ln>
        </p:spPr>
      </p:cxnSp>
      <p:cxnSp>
        <p:nvCxnSpPr>
          <p:cNvPr id="123" name="Google Shape;123;p31"/>
          <p:cNvCxnSpPr/>
          <p:nvPr/>
        </p:nvCxnSpPr>
        <p:spPr>
          <a:xfrm rot="-5400000">
            <a:off x="11384397" y="6579108"/>
            <a:ext cx="557784" cy="0"/>
          </a:xfrm>
          <a:prstGeom prst="straightConnector1">
            <a:avLst/>
          </a:prstGeom>
          <a:noFill/>
          <a:ln w="19050" cap="flat" cmpd="sng">
            <a:solidFill>
              <a:schemeClr val="dk2"/>
            </a:solidFill>
            <a:prstDash val="solid"/>
            <a:miter lim="800000"/>
            <a:headEnd type="none" w="sm" len="sm"/>
            <a:tailEnd type="none" w="sm" len="sm"/>
          </a:ln>
        </p:spPr>
      </p:cxnSp>
      <p:sp>
        <p:nvSpPr>
          <p:cNvPr id="124" name="Google Shape;124;p31"/>
          <p:cNvSpPr txBox="1">
            <a:spLocks noGrp="1"/>
          </p:cNvSpPr>
          <p:nvPr>
            <p:ph type="body" idx="2"/>
          </p:nvPr>
        </p:nvSpPr>
        <p:spPr>
          <a:xfrm>
            <a:off x="6911272" y="2272009"/>
            <a:ext cx="478308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B13525"/>
              </a:buClr>
              <a:buSzPts val="2500"/>
              <a:buNone/>
              <a:defRPr sz="2500" b="1" i="0">
                <a:solidFill>
                  <a:srgbClr val="B1352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125" name="Google Shape;125;p31"/>
          <p:cNvCxnSpPr/>
          <p:nvPr/>
        </p:nvCxnSpPr>
        <p:spPr>
          <a:xfrm>
            <a:off x="1235862" y="2740277"/>
            <a:ext cx="630936" cy="0"/>
          </a:xfrm>
          <a:prstGeom prst="straightConnector1">
            <a:avLst/>
          </a:prstGeom>
          <a:noFill/>
          <a:ln w="19050" cap="flat" cmpd="sng">
            <a:solidFill>
              <a:srgbClr val="759340"/>
            </a:solidFill>
            <a:prstDash val="solid"/>
            <a:miter lim="800000"/>
            <a:headEnd type="none" w="sm" len="sm"/>
            <a:tailEnd type="none" w="sm" len="sm"/>
          </a:ln>
        </p:spPr>
      </p:cxnSp>
      <p:cxnSp>
        <p:nvCxnSpPr>
          <p:cNvPr id="126" name="Google Shape;126;p31"/>
          <p:cNvCxnSpPr/>
          <p:nvPr/>
        </p:nvCxnSpPr>
        <p:spPr>
          <a:xfrm>
            <a:off x="7038769" y="3226963"/>
            <a:ext cx="630936" cy="0"/>
          </a:xfrm>
          <a:prstGeom prst="straightConnector1">
            <a:avLst/>
          </a:prstGeom>
          <a:noFill/>
          <a:ln w="19050" cap="flat" cmpd="sng">
            <a:solidFill>
              <a:schemeClr val="dk2"/>
            </a:solidFill>
            <a:prstDash val="solid"/>
            <a:miter lim="800000"/>
            <a:headEnd type="none" w="sm" len="sm"/>
            <a:tailEnd type="none" w="sm" len="sm"/>
          </a:ln>
        </p:spPr>
      </p:cxnSp>
      <p:sp>
        <p:nvSpPr>
          <p:cNvPr id="127" name="Google Shape;127;p31"/>
          <p:cNvSpPr txBox="1">
            <a:spLocks noGrp="1"/>
          </p:cNvSpPr>
          <p:nvPr>
            <p:ph type="body" idx="3"/>
          </p:nvPr>
        </p:nvSpPr>
        <p:spPr>
          <a:xfrm>
            <a:off x="1067990" y="2899456"/>
            <a:ext cx="4559068" cy="2773258"/>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lt2"/>
              </a:buClr>
              <a:buSzPts val="1600"/>
              <a:buFont typeface="Arial"/>
              <a:buChar char="•"/>
              <a:defRPr sz="1600" i="0">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31"/>
          <p:cNvSpPr txBox="1">
            <a:spLocks noGrp="1"/>
          </p:cNvSpPr>
          <p:nvPr>
            <p:ph type="body" idx="4"/>
          </p:nvPr>
        </p:nvSpPr>
        <p:spPr>
          <a:xfrm>
            <a:off x="6911271" y="3386142"/>
            <a:ext cx="4783069" cy="2773258"/>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600"/>
              </a:spcBef>
              <a:spcAft>
                <a:spcPts val="0"/>
              </a:spcAft>
              <a:buClr>
                <a:schemeClr val="dk2"/>
              </a:buClr>
              <a:buSzPts val="1600"/>
              <a:buFont typeface="Arial"/>
              <a:buChar char="•"/>
              <a:defRPr sz="1600" i="0">
                <a:solidFill>
                  <a:schemeClr val="dk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Font typeface="Arial"/>
              <a:buNone/>
              <a:defRPr sz="14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31" descr="A black background with green and grey text&#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183541" y="-108564"/>
            <a:ext cx="3092170" cy="1507570"/>
          </a:xfrm>
          <a:prstGeom prst="rect">
            <a:avLst/>
          </a:prstGeom>
          <a:noFill/>
          <a:ln>
            <a:noFill/>
          </a:ln>
        </p:spPr>
      </p:pic>
      <p:sp>
        <p:nvSpPr>
          <p:cNvPr id="2" name="Google Shape;109;p30">
            <a:extLst>
              <a:ext uri="{FF2B5EF4-FFF2-40B4-BE49-F238E27FC236}">
                <a16:creationId xmlns:a16="http://schemas.microsoft.com/office/drawing/2014/main" id="{DA5CBC2F-2D0E-AA70-8FFD-EB2594A46335}"/>
              </a:ext>
            </a:extLst>
          </p:cNvPr>
          <p:cNvSpPr/>
          <p:nvPr userDrawn="1"/>
        </p:nvSpPr>
        <p:spPr>
          <a:xfrm>
            <a:off x="687289" y="0"/>
            <a:ext cx="72000" cy="2560320"/>
          </a:xfrm>
          <a:prstGeom prst="rect">
            <a:avLst/>
          </a:prstGeom>
          <a:solidFill>
            <a:srgbClr val="B135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17333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CC78-C3D1-5454-45A9-E3BB80572DB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A838AC6-0CFC-97B3-E53C-5A700C1F2A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6B8C9CC-DA4E-5FC6-E55A-866EAC1F2925}"/>
              </a:ext>
            </a:extLst>
          </p:cNvPr>
          <p:cNvSpPr>
            <a:spLocks noGrp="1"/>
          </p:cNvSpPr>
          <p:nvPr>
            <p:ph type="dt" sz="half" idx="10"/>
          </p:nvPr>
        </p:nvSpPr>
        <p:spPr/>
        <p:txBody>
          <a:bodyPr/>
          <a:lstStyle/>
          <a:p>
            <a:fld id="{0F1B71E1-BC66-4BBC-9488-2649036CCD42}" type="datetimeFigureOut">
              <a:rPr lang="en-CA" smtClean="0"/>
              <a:t>2024-05-01</a:t>
            </a:fld>
            <a:endParaRPr lang="en-CA"/>
          </a:p>
        </p:txBody>
      </p:sp>
      <p:sp>
        <p:nvSpPr>
          <p:cNvPr id="5" name="Footer Placeholder 4">
            <a:extLst>
              <a:ext uri="{FF2B5EF4-FFF2-40B4-BE49-F238E27FC236}">
                <a16:creationId xmlns:a16="http://schemas.microsoft.com/office/drawing/2014/main" id="{1960CE76-BFF9-03D9-C152-87E08D6D7AD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7BACCA9-B84D-CA9D-C61C-E9BAEED5D4FB}"/>
              </a:ext>
            </a:extLst>
          </p:cNvPr>
          <p:cNvSpPr>
            <a:spLocks noGrp="1"/>
          </p:cNvSpPr>
          <p:nvPr>
            <p:ph type="sldNum" sz="quarter" idx="12"/>
          </p:nvPr>
        </p:nvSpPr>
        <p:spPr/>
        <p:txBody>
          <a:bodyPr/>
          <a:lstStyle/>
          <a:p>
            <a:fld id="{7BE108CB-5984-4CE7-9689-BAEA7E7DD3D4}" type="slidenum">
              <a:rPr lang="en-CA" smtClean="0"/>
              <a:t>‹#›</a:t>
            </a:fld>
            <a:endParaRPr lang="en-CA"/>
          </a:p>
        </p:txBody>
      </p:sp>
    </p:spTree>
    <p:extLst>
      <p:ext uri="{BB962C8B-B14F-4D97-AF65-F5344CB8AC3E}">
        <p14:creationId xmlns:p14="http://schemas.microsoft.com/office/powerpoint/2010/main" val="3689818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5730200" y="6217623"/>
            <a:ext cx="731600" cy="524800"/>
          </a:xfrm>
          <a:prstGeom prst="rect">
            <a:avLst/>
          </a:prstGeom>
        </p:spPr>
        <p:txBody>
          <a:bodyPr spcFirstLastPara="1" wrap="square" lIns="91425" tIns="91425" rIns="91425" bIns="91425" anchor="ctr" anchorCtr="0">
            <a:noAutofit/>
          </a:bodyPr>
          <a:lstStyle>
            <a:lvl1pPr lvl="0" algn="ctr">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134318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6162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288D-BB72-C84B-86CE-6384191AA8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CF462C-9B1E-A845-822F-7E50E8E3D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EE090D-B275-664C-B684-6BDB22DE71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8348E3-7A71-1D4C-8448-F86E70624307}"/>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6" name="Footer Placeholder 5">
            <a:extLst>
              <a:ext uri="{FF2B5EF4-FFF2-40B4-BE49-F238E27FC236}">
                <a16:creationId xmlns:a16="http://schemas.microsoft.com/office/drawing/2014/main" id="{4FE9603D-81F7-334E-8CDE-93969E23B4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0D58D-FDAD-DA48-8B3E-D3BC47535301}"/>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398753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5D46-A73C-204A-8EF6-FA756776D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0345C7-23D5-F246-8ABE-0F7E9E78D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72DB92-8741-264D-87A2-22E2B27D33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D885B0-15A2-614D-BACB-6770FA64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C94CBB-B233-234B-A71C-9F0C059602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99ADF5-9D47-E344-8023-918EE34262E1}"/>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8" name="Footer Placeholder 7">
            <a:extLst>
              <a:ext uri="{FF2B5EF4-FFF2-40B4-BE49-F238E27FC236}">
                <a16:creationId xmlns:a16="http://schemas.microsoft.com/office/drawing/2014/main" id="{E431EF42-0758-1E4B-9916-A1F271D4D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998CD7-0391-E743-93C1-2E1D6FFDC48D}"/>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3408061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F18C-9FBE-824C-8721-7A9025E978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38D9F2-4C95-784F-B447-518D5DBF082D}"/>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4" name="Footer Placeholder 3">
            <a:extLst>
              <a:ext uri="{FF2B5EF4-FFF2-40B4-BE49-F238E27FC236}">
                <a16:creationId xmlns:a16="http://schemas.microsoft.com/office/drawing/2014/main" id="{6C225D25-67B9-5E4A-ACD7-3AD44CCC7E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A6DE32-171B-8741-8D68-1262552D572B}"/>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1898674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82654-DE08-B240-B385-C08B1189CED1}"/>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3" name="Footer Placeholder 2">
            <a:extLst>
              <a:ext uri="{FF2B5EF4-FFF2-40B4-BE49-F238E27FC236}">
                <a16:creationId xmlns:a16="http://schemas.microsoft.com/office/drawing/2014/main" id="{21F30A2D-ACEA-E942-9BAB-0D2FF23A3A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128D73-1D54-C846-914B-7AB32B8C3EAA}"/>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224014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713D-D91D-A749-90D6-267D06A90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7AADE9-F1FB-3E40-A739-21FEEB9DB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524195-6B2B-2945-BC49-6177A4F22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9A3F3A-3ADE-7545-B784-93B0AF0A4E15}"/>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6" name="Footer Placeholder 5">
            <a:extLst>
              <a:ext uri="{FF2B5EF4-FFF2-40B4-BE49-F238E27FC236}">
                <a16:creationId xmlns:a16="http://schemas.microsoft.com/office/drawing/2014/main" id="{3ADD382D-E397-B047-9319-8E1157BA7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9292CB-F74C-8D40-BDEA-9863B085E235}"/>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371937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BC08-ADC5-F64C-BE51-21F82D1871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08780A-7A7D-8443-85DF-456F7E07D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124315-F222-F049-AA27-3E038077A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667B8-EDBA-804A-A5C4-351A7BDE27D0}"/>
              </a:ext>
            </a:extLst>
          </p:cNvPr>
          <p:cNvSpPr>
            <a:spLocks noGrp="1"/>
          </p:cNvSpPr>
          <p:nvPr>
            <p:ph type="dt" sz="half" idx="10"/>
          </p:nvPr>
        </p:nvSpPr>
        <p:spPr/>
        <p:txBody>
          <a:bodyPr/>
          <a:lstStyle/>
          <a:p>
            <a:fld id="{CAD5FDCC-C280-E943-B28D-39BD939651B4}" type="datetimeFigureOut">
              <a:rPr lang="en-US" smtClean="0"/>
              <a:t>5/1/2024</a:t>
            </a:fld>
            <a:endParaRPr lang="en-US"/>
          </a:p>
        </p:txBody>
      </p:sp>
      <p:sp>
        <p:nvSpPr>
          <p:cNvPr id="6" name="Footer Placeholder 5">
            <a:extLst>
              <a:ext uri="{FF2B5EF4-FFF2-40B4-BE49-F238E27FC236}">
                <a16:creationId xmlns:a16="http://schemas.microsoft.com/office/drawing/2014/main" id="{46B6AA72-4CFF-BB4E-A567-2ACE96166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B38375-A530-3F46-8A9E-063C9CF65B0B}"/>
              </a:ext>
            </a:extLst>
          </p:cNvPr>
          <p:cNvSpPr>
            <a:spLocks noGrp="1"/>
          </p:cNvSpPr>
          <p:nvPr>
            <p:ph type="sldNum" sz="quarter" idx="12"/>
          </p:nvPr>
        </p:nvSpPr>
        <p:spPr/>
        <p:txBody>
          <a:bodyPr/>
          <a:lstStyle/>
          <a:p>
            <a:fld id="{587C1CAF-42B2-324B-A256-2A5D35D3EE46}" type="slidenum">
              <a:rPr lang="en-US" smtClean="0"/>
              <a:t>‹#›</a:t>
            </a:fld>
            <a:endParaRPr lang="en-US"/>
          </a:p>
        </p:txBody>
      </p:sp>
    </p:spTree>
    <p:extLst>
      <p:ext uri="{BB962C8B-B14F-4D97-AF65-F5344CB8AC3E}">
        <p14:creationId xmlns:p14="http://schemas.microsoft.com/office/powerpoint/2010/main" val="195058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713D4F-035C-364B-92F3-5BE8F2F5E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E9B393-0843-1647-8F3E-9032D6C5A2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4E08B-DF25-D643-8FB4-0B230E50A0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5FDCC-C280-E943-B28D-39BD939651B4}" type="datetimeFigureOut">
              <a:rPr lang="en-US" smtClean="0"/>
              <a:t>5/1/2024</a:t>
            </a:fld>
            <a:endParaRPr lang="en-US"/>
          </a:p>
        </p:txBody>
      </p:sp>
      <p:sp>
        <p:nvSpPr>
          <p:cNvPr id="5" name="Footer Placeholder 4">
            <a:extLst>
              <a:ext uri="{FF2B5EF4-FFF2-40B4-BE49-F238E27FC236}">
                <a16:creationId xmlns:a16="http://schemas.microsoft.com/office/drawing/2014/main" id="{445ADB53-3E09-774E-9761-3EBEC93DC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E052C3-438F-F54F-AC46-42DC14C2E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C1CAF-42B2-324B-A256-2A5D35D3EE46}" type="slidenum">
              <a:rPr lang="en-US" smtClean="0"/>
              <a:t>‹#›</a:t>
            </a:fld>
            <a:endParaRPr lang="en-US"/>
          </a:p>
        </p:txBody>
      </p:sp>
    </p:spTree>
    <p:extLst>
      <p:ext uri="{BB962C8B-B14F-4D97-AF65-F5344CB8AC3E}">
        <p14:creationId xmlns:p14="http://schemas.microsoft.com/office/powerpoint/2010/main" val="143187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713D4F-035C-364B-92F3-5BE8F2F5EB80}"/>
              </a:ext>
            </a:extLst>
          </p:cNvPr>
          <p:cNvSpPr>
            <a:spLocks noGrp="1"/>
          </p:cNvSpPr>
          <p:nvPr>
            <p:ph type="title"/>
          </p:nvPr>
        </p:nvSpPr>
        <p:spPr>
          <a:xfrm>
            <a:off x="381000" y="407988"/>
            <a:ext cx="10515600" cy="7207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E9B393-0843-1647-8F3E-9032D6C5A2FF}"/>
              </a:ext>
            </a:extLst>
          </p:cNvPr>
          <p:cNvSpPr>
            <a:spLocks noGrp="1"/>
          </p:cNvSpPr>
          <p:nvPr>
            <p:ph type="body" idx="1"/>
          </p:nvPr>
        </p:nvSpPr>
        <p:spPr>
          <a:xfrm>
            <a:off x="381000" y="1549399"/>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3E052C3-438F-F54F-AC46-42DC14C2E4EA}"/>
              </a:ext>
            </a:extLst>
          </p:cNvPr>
          <p:cNvSpPr>
            <a:spLocks noGrp="1"/>
          </p:cNvSpPr>
          <p:nvPr>
            <p:ph type="sldNum" sz="quarter" idx="4"/>
          </p:nvPr>
        </p:nvSpPr>
        <p:spPr>
          <a:xfrm>
            <a:off x="8596312" y="633412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C1CAF-42B2-324B-A256-2A5D35D3EE46}" type="slidenum">
              <a:rPr lang="en-US" smtClean="0"/>
              <a:t>‹#›</a:t>
            </a:fld>
            <a:endParaRPr lang="en-US"/>
          </a:p>
        </p:txBody>
      </p:sp>
    </p:spTree>
    <p:extLst>
      <p:ext uri="{BB962C8B-B14F-4D97-AF65-F5344CB8AC3E}">
        <p14:creationId xmlns:p14="http://schemas.microsoft.com/office/powerpoint/2010/main" val="1958938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3200" b="1" kern="1200">
          <a:solidFill>
            <a:srgbClr val="38718D"/>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ftr" idx="11"/>
          </p:nvPr>
        </p:nvSpPr>
        <p:spPr>
          <a:xfrm>
            <a:off x="614873" y="6187538"/>
            <a:ext cx="3256673"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1"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 name="Google Shape;1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000"/>
              <a:buFont typeface="Fira Sans SemiBold"/>
              <a:buNone/>
              <a:defRPr sz="4000" b="1" i="0" u="none" strike="noStrike" cap="none">
                <a:solidFill>
                  <a:schemeClr val="lt1"/>
                </a:solidFill>
                <a:latin typeface="Fira Sans SemiBold"/>
                <a:ea typeface="Fira Sans SemiBold"/>
                <a:cs typeface="Fira Sans SemiBold"/>
                <a:sym typeface="Fira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dt" idx="10"/>
          </p:nvPr>
        </p:nvSpPr>
        <p:spPr>
          <a:xfrm>
            <a:off x="4724400" y="618753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1"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849751" y="618753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1" u="none" strike="noStrike" cap="none">
                <a:solidFill>
                  <a:schemeClr val="dk2"/>
                </a:solidFill>
                <a:latin typeface="Arial"/>
                <a:ea typeface="Arial"/>
                <a:cs typeface="Arial"/>
                <a:sym typeface="Arial"/>
              </a:defRPr>
            </a:lvl1pPr>
            <a:lvl2pPr marL="0" marR="0" lvl="1" indent="0" algn="r" rtl="0">
              <a:spcBef>
                <a:spcPts val="0"/>
              </a:spcBef>
              <a:buNone/>
              <a:defRPr sz="1200" b="0" i="1" u="none" strike="noStrike" cap="none">
                <a:solidFill>
                  <a:schemeClr val="dk2"/>
                </a:solidFill>
                <a:latin typeface="Arial"/>
                <a:ea typeface="Arial"/>
                <a:cs typeface="Arial"/>
                <a:sym typeface="Arial"/>
              </a:defRPr>
            </a:lvl2pPr>
            <a:lvl3pPr marL="0" marR="0" lvl="2" indent="0" algn="r" rtl="0">
              <a:spcBef>
                <a:spcPts val="0"/>
              </a:spcBef>
              <a:buNone/>
              <a:defRPr sz="1200" b="0" i="1" u="none" strike="noStrike" cap="none">
                <a:solidFill>
                  <a:schemeClr val="dk2"/>
                </a:solidFill>
                <a:latin typeface="Arial"/>
                <a:ea typeface="Arial"/>
                <a:cs typeface="Arial"/>
                <a:sym typeface="Arial"/>
              </a:defRPr>
            </a:lvl3pPr>
            <a:lvl4pPr marL="0" marR="0" lvl="3" indent="0" algn="r" rtl="0">
              <a:spcBef>
                <a:spcPts val="0"/>
              </a:spcBef>
              <a:buNone/>
              <a:defRPr sz="1200" b="0" i="1" u="none" strike="noStrike" cap="none">
                <a:solidFill>
                  <a:schemeClr val="dk2"/>
                </a:solidFill>
                <a:latin typeface="Arial"/>
                <a:ea typeface="Arial"/>
                <a:cs typeface="Arial"/>
                <a:sym typeface="Arial"/>
              </a:defRPr>
            </a:lvl4pPr>
            <a:lvl5pPr marL="0" marR="0" lvl="4" indent="0" algn="r" rtl="0">
              <a:spcBef>
                <a:spcPts val="0"/>
              </a:spcBef>
              <a:buNone/>
              <a:defRPr sz="1200" b="0" i="1" u="none" strike="noStrike" cap="none">
                <a:solidFill>
                  <a:schemeClr val="dk2"/>
                </a:solidFill>
                <a:latin typeface="Arial"/>
                <a:ea typeface="Arial"/>
                <a:cs typeface="Arial"/>
                <a:sym typeface="Arial"/>
              </a:defRPr>
            </a:lvl5pPr>
            <a:lvl6pPr marL="0" marR="0" lvl="5" indent="0" algn="r" rtl="0">
              <a:spcBef>
                <a:spcPts val="0"/>
              </a:spcBef>
              <a:buNone/>
              <a:defRPr sz="1200" b="0" i="1" u="none" strike="noStrike" cap="none">
                <a:solidFill>
                  <a:schemeClr val="dk2"/>
                </a:solidFill>
                <a:latin typeface="Arial"/>
                <a:ea typeface="Arial"/>
                <a:cs typeface="Arial"/>
                <a:sym typeface="Arial"/>
              </a:defRPr>
            </a:lvl6pPr>
            <a:lvl7pPr marL="0" marR="0" lvl="6" indent="0" algn="r" rtl="0">
              <a:spcBef>
                <a:spcPts val="0"/>
              </a:spcBef>
              <a:buNone/>
              <a:defRPr sz="1200" b="0" i="1" u="none" strike="noStrike" cap="none">
                <a:solidFill>
                  <a:schemeClr val="dk2"/>
                </a:solidFill>
                <a:latin typeface="Arial"/>
                <a:ea typeface="Arial"/>
                <a:cs typeface="Arial"/>
                <a:sym typeface="Arial"/>
              </a:defRPr>
            </a:lvl7pPr>
            <a:lvl8pPr marL="0" marR="0" lvl="7" indent="0" algn="r" rtl="0">
              <a:spcBef>
                <a:spcPts val="0"/>
              </a:spcBef>
              <a:buNone/>
              <a:defRPr sz="1200" b="0" i="1" u="none" strike="noStrike" cap="none">
                <a:solidFill>
                  <a:schemeClr val="dk2"/>
                </a:solidFill>
                <a:latin typeface="Arial"/>
                <a:ea typeface="Arial"/>
                <a:cs typeface="Arial"/>
                <a:sym typeface="Arial"/>
              </a:defRPr>
            </a:lvl8pPr>
            <a:lvl9pPr marL="0" marR="0" lvl="8" indent="0" algn="r" rtl="0">
              <a:spcBef>
                <a:spcPts val="0"/>
              </a:spcBef>
              <a:buNone/>
              <a:defRPr sz="1200" b="0" i="1"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80562488"/>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5" r:id="rId11"/>
    <p:sldLayoutId id="214748368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hyperlink" Target="https://foodpolicyforcanada.info.yorku.ca/backgrounder/history/#:~:text=The%20basic%20policy%20infrastructure%20of,Control%20Products%20Act)%20or%20trad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ourworldindata.org/greenhouse-gas-emissions" TargetMode="Externa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cbc.ca/news/business/price-discrimination-column-don-pittis-1.6799620" TargetMode="External"/><Relationship Id="rId5" Type="http://schemas.openxmlformats.org/officeDocument/2006/relationships/hyperlink" Target="https://www.theguardian.com/environment/ng-interactive/2021/jul/14/food-monopoly-meals-profits-data-investigation" TargetMode="External"/><Relationship Id="rId4" Type="http://schemas.openxmlformats.org/officeDocument/2006/relationships/hyperlink" Target="https://globalizationandhealth.biomedcentral.com/articles/10.1186/s12992-021-00667-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bmj.com/content/384/bmj-2023-07731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bmcpublichealth.biomedcentral.com/articles/10.1186/s12889-022-13823-4" TargetMode="Externa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abcnews.go.com/International/1-year-war-ukraine-affecting-food-supplies-prices/story?id=9732042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hyperlink" Target="https://www.theglobeandmail.com/business/commentary/article-why-does-canadas-industrial-policy-favour-big-business-over-mai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newswire.ca/news-releases/misconceptions-about-costs-discourage-sustainable-investing-809369952.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26.emf"/></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26.emf"/></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microsoft.com/office/2018/10/relationships/comments" Target="../comments/modernComment_400_BAFB02EF.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18/10/relationships/comments" Target="../comments/modernComment_3EA_F81A2CAA.xml"/><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microsoft.com/office/2007/relationships/hdphoto" Target="../media/hdphoto1.wdp"/><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microsoft.com/office/2007/relationships/hdphoto" Target="../media/hdphoto1.wdp"/><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microsoft.com/office/2007/relationships/hdphoto" Target="../media/hdphoto1.wdp"/><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9" name="Rectangle 8">
            <a:extLst>
              <a:ext uri="{FF2B5EF4-FFF2-40B4-BE49-F238E27FC236}">
                <a16:creationId xmlns:a16="http://schemas.microsoft.com/office/drawing/2014/main" id="{CCF4CF23-70D3-5407-0227-47C15818B808}"/>
              </a:ext>
            </a:extLst>
          </p:cNvPr>
          <p:cNvSpPr/>
          <p:nvPr/>
        </p:nvSpPr>
        <p:spPr>
          <a:xfrm>
            <a:off x="1714392" y="0"/>
            <a:ext cx="10522916" cy="6858000"/>
          </a:xfrm>
          <a:prstGeom prst="rect">
            <a:avLst/>
          </a:prstGeom>
          <a:solidFill>
            <a:srgbClr val="EFF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Google Shape;251;p3"/>
          <p:cNvSpPr txBox="1">
            <a:spLocks noGrp="1"/>
          </p:cNvSpPr>
          <p:nvPr>
            <p:ph type="title" idx="4294967295"/>
          </p:nvPr>
        </p:nvSpPr>
        <p:spPr>
          <a:xfrm>
            <a:off x="7700690" y="2352383"/>
            <a:ext cx="3768328" cy="1500187"/>
          </a:xfrm>
          <a:prstGeom prst="rect">
            <a:avLst/>
          </a:prstGeom>
          <a:noFill/>
          <a:ln>
            <a:noFill/>
          </a:ln>
        </p:spPr>
        <p:txBody>
          <a:bodyPr spcFirstLastPara="1" wrap="square" lIns="91425" tIns="45700" rIns="91425" bIns="45700" anchor="b" anchorCtr="0">
            <a:normAutofit fontScale="90000"/>
          </a:bodyPr>
          <a:lstStyle/>
          <a:p>
            <a:pPr lvl="0">
              <a:spcBef>
                <a:spcPts val="0"/>
              </a:spcBef>
              <a:buClr>
                <a:schemeClr val="lt1"/>
              </a:buClr>
              <a:buSzPts val="4000"/>
            </a:pPr>
            <a:r>
              <a:rPr lang="en-US" sz="3800">
                <a:solidFill>
                  <a:schemeClr val="tx2"/>
                </a:solidFill>
                <a:latin typeface="Fira Sans" panose="020B0503050000020004" pitchFamily="34" charset="0"/>
                <a:ea typeface="Fira Sans" panose="020B0503050000020004" pitchFamily="34" charset="0"/>
              </a:rPr>
              <a:t>Investing for Canada’s Food Future</a:t>
            </a:r>
          </a:p>
        </p:txBody>
      </p:sp>
      <p:sp>
        <p:nvSpPr>
          <p:cNvPr id="252" name="Google Shape;252;p3"/>
          <p:cNvSpPr txBox="1">
            <a:spLocks noGrp="1"/>
          </p:cNvSpPr>
          <p:nvPr>
            <p:ph type="body" idx="4294967295"/>
          </p:nvPr>
        </p:nvSpPr>
        <p:spPr>
          <a:xfrm>
            <a:off x="7700690" y="3810562"/>
            <a:ext cx="4052627" cy="2394438"/>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0"/>
              </a:spcBef>
              <a:spcAft>
                <a:spcPts val="0"/>
              </a:spcAft>
              <a:buClr>
                <a:srgbClr val="B13525"/>
              </a:buClr>
              <a:buSzPts val="2500"/>
              <a:buFont typeface="Arial"/>
              <a:buNone/>
              <a:tabLst/>
              <a:defRPr/>
            </a:pPr>
            <a:r>
              <a:rPr kumimoji="0" lang="en-US" sz="2400" b="1" i="0" u="none" strike="noStrike" kern="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April 29</a:t>
            </a:r>
            <a:r>
              <a:rPr kumimoji="0" lang="en-US" sz="2400" b="1" i="0" u="none" strike="noStrike" kern="0" cap="none" spc="0" normalizeH="0" baseline="3000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th</a:t>
            </a:r>
            <a:r>
              <a:rPr kumimoji="0" lang="en-US" sz="2400" b="1" i="0" u="none" strike="noStrike" kern="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2024</a:t>
            </a:r>
          </a:p>
        </p:txBody>
      </p:sp>
      <p:sp>
        <p:nvSpPr>
          <p:cNvPr id="253" name="Google Shape;253;p3"/>
          <p:cNvSpPr txBox="1">
            <a:spLocks noGrp="1"/>
          </p:cNvSpPr>
          <p:nvPr>
            <p:ph type="ftr" idx="11"/>
          </p:nvPr>
        </p:nvSpPr>
        <p:spPr>
          <a:xfrm>
            <a:off x="614873" y="6187538"/>
            <a:ext cx="3256673"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Venture-Capital Ready Program</a:t>
            </a:r>
            <a:endParaRPr kumimoji="0" sz="1800" b="0" i="0" u="none" strike="noStrike" kern="1200" cap="none" spc="0" normalizeH="0" baseline="0" noProof="0">
              <a:ln>
                <a:noFill/>
              </a:ln>
              <a:solidFill>
                <a:srgbClr val="58595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AD7316A-A3A7-5969-AA59-4270466683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641" b="5329"/>
          <a:stretch/>
        </p:blipFill>
        <p:spPr>
          <a:xfrm>
            <a:off x="3215700" y="0"/>
            <a:ext cx="3768327" cy="6858000"/>
          </a:xfrm>
          <a:prstGeom prst="rect">
            <a:avLst/>
          </a:prstGeom>
        </p:spPr>
      </p:pic>
      <p:pic>
        <p:nvPicPr>
          <p:cNvPr id="4" name="Picture 3">
            <a:extLst>
              <a:ext uri="{FF2B5EF4-FFF2-40B4-BE49-F238E27FC236}">
                <a16:creationId xmlns:a16="http://schemas.microsoft.com/office/drawing/2014/main" id="{018CC311-CAC5-34D5-4D00-B179852F02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6491455" cy="6858000"/>
          </a:xfrm>
          <a:prstGeom prst="rect">
            <a:avLst/>
          </a:prstGeom>
        </p:spPr>
      </p:pic>
      <p:pic>
        <p:nvPicPr>
          <p:cNvPr id="10" name="Google Shape;43;p24" descr="A black background with green and grey text&#10;&#10;Description automatically generated">
            <a:extLst>
              <a:ext uri="{FF2B5EF4-FFF2-40B4-BE49-F238E27FC236}">
                <a16:creationId xmlns:a16="http://schemas.microsoft.com/office/drawing/2014/main" id="{525DF271-056A-A363-E7DF-14D5B3955A53}"/>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273716" y="96252"/>
            <a:ext cx="4195302" cy="2045396"/>
          </a:xfrm>
          <a:prstGeom prst="rect">
            <a:avLst/>
          </a:prstGeom>
          <a:noFill/>
          <a:ln>
            <a:noFill/>
          </a:ln>
        </p:spPr>
      </p:pic>
      <p:sp>
        <p:nvSpPr>
          <p:cNvPr id="11" name="Freeform 13">
            <a:extLst>
              <a:ext uri="{FF2B5EF4-FFF2-40B4-BE49-F238E27FC236}">
                <a16:creationId xmlns:a16="http://schemas.microsoft.com/office/drawing/2014/main" id="{2FB72E16-EFD1-4F0D-9A46-F505A3F046DF}"/>
              </a:ext>
            </a:extLst>
          </p:cNvPr>
          <p:cNvSpPr/>
          <p:nvPr/>
        </p:nvSpPr>
        <p:spPr>
          <a:xfrm>
            <a:off x="7776726" y="4421276"/>
            <a:ext cx="1116067" cy="405006"/>
          </a:xfrm>
          <a:custGeom>
            <a:avLst/>
            <a:gdLst/>
            <a:ahLst/>
            <a:cxnLst/>
            <a:rect l="l" t="t" r="r" b="b"/>
            <a:pathLst>
              <a:path w="1716690" h="622964">
                <a:moveTo>
                  <a:pt x="0" y="0"/>
                </a:moveTo>
                <a:lnTo>
                  <a:pt x="1716690" y="0"/>
                </a:lnTo>
                <a:lnTo>
                  <a:pt x="1716690" y="622964"/>
                </a:lnTo>
                <a:lnTo>
                  <a:pt x="0" y="622964"/>
                </a:lnTo>
                <a:lnTo>
                  <a:pt x="0" y="0"/>
                </a:lnTo>
                <a:close/>
              </a:path>
            </a:pathLst>
          </a:custGeom>
          <a:blipFill>
            <a:blip r:embed="rId6"/>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pic>
        <p:nvPicPr>
          <p:cNvPr id="5" name="Picture 4">
            <a:extLst>
              <a:ext uri="{FF2B5EF4-FFF2-40B4-BE49-F238E27FC236}">
                <a16:creationId xmlns:a16="http://schemas.microsoft.com/office/drawing/2014/main" id="{E51898CA-FA2B-41A5-A9BD-948D51CD9102}"/>
              </a:ext>
            </a:extLst>
          </p:cNvPr>
          <p:cNvPicPr>
            <a:picLocks noChangeAspect="1"/>
          </p:cNvPicPr>
          <p:nvPr/>
        </p:nvPicPr>
        <p:blipFill>
          <a:blip r:embed="rId7"/>
          <a:stretch>
            <a:fillRect/>
          </a:stretch>
        </p:blipFill>
        <p:spPr>
          <a:xfrm>
            <a:off x="7371907" y="6208557"/>
            <a:ext cx="4477521" cy="4572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10" name="Rectangle 9">
            <a:extLst>
              <a:ext uri="{FF2B5EF4-FFF2-40B4-BE49-F238E27FC236}">
                <a16:creationId xmlns:a16="http://schemas.microsoft.com/office/drawing/2014/main" id="{3E33C19F-213E-EF54-5345-1FCA2DDF439B}"/>
              </a:ext>
            </a:extLst>
          </p:cNvPr>
          <p:cNvSpPr/>
          <p:nvPr/>
        </p:nvSpPr>
        <p:spPr>
          <a:xfrm>
            <a:off x="0" y="1431803"/>
            <a:ext cx="12192001" cy="43313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6" name="Google Shape;246;p2"/>
          <p:cNvSpPr txBox="1">
            <a:spLocks noGrp="1"/>
          </p:cNvSpPr>
          <p:nvPr>
            <p:ph type="subTitle" idx="2"/>
          </p:nvPr>
        </p:nvSpPr>
        <p:spPr>
          <a:xfrm>
            <a:off x="1457994" y="2052997"/>
            <a:ext cx="3633047" cy="2378327"/>
          </a:xfrm>
          <a:prstGeom prst="rect">
            <a:avLst/>
          </a:prstGeom>
          <a:noFill/>
          <a:ln>
            <a:noFill/>
          </a:ln>
        </p:spPr>
        <p:txBody>
          <a:bodyPr spcFirstLastPara="1" wrap="square" lIns="91425" tIns="45700" rIns="91425" bIns="45700" anchor="t" anchorCtr="0">
            <a:noAutofit/>
          </a:bodyPr>
          <a:lstStyle/>
          <a:p>
            <a:pPr marL="514350" indent="-514350">
              <a:lnSpc>
                <a:spcPct val="100000"/>
              </a:lnSpc>
              <a:spcBef>
                <a:spcPts val="0"/>
              </a:spcBef>
              <a:buClr>
                <a:schemeClr val="bg1"/>
              </a:buClr>
              <a:buFont typeface="+mj-lt"/>
              <a:buAutoNum type="arabicPeriod"/>
            </a:pPr>
            <a:r>
              <a:rPr lang="en-CA" sz="2800">
                <a:solidFill>
                  <a:schemeClr val="bg1"/>
                </a:solidFill>
                <a:latin typeface="Fira Sans"/>
                <a:ea typeface="Fira Sans" panose="020B0503050000020004" pitchFamily="34" charset="0"/>
              </a:rPr>
              <a:t>The Food System in Canada </a:t>
            </a:r>
          </a:p>
          <a:p>
            <a:pPr marL="514350" lvl="0" indent="-514350" algn="l" rtl="0">
              <a:lnSpc>
                <a:spcPct val="100000"/>
              </a:lnSpc>
              <a:spcBef>
                <a:spcPts val="0"/>
              </a:spcBef>
              <a:buClr>
                <a:schemeClr val="bg1"/>
              </a:buClr>
              <a:buSzPts val="2500"/>
              <a:buFont typeface="+mj-lt"/>
              <a:buAutoNum type="arabicPeriod"/>
            </a:pPr>
            <a:endParaRPr lang="en-CA" sz="2800">
              <a:solidFill>
                <a:schemeClr val="bg1"/>
              </a:solidFill>
              <a:latin typeface="Fira Sans" panose="020B0503050000020004" pitchFamily="34" charset="0"/>
              <a:ea typeface="Fira Sans" panose="020B0503050000020004" pitchFamily="34" charset="0"/>
            </a:endParaRPr>
          </a:p>
          <a:p>
            <a:pPr marL="514350" lvl="0" indent="-514350">
              <a:lnSpc>
                <a:spcPct val="100000"/>
              </a:lnSpc>
              <a:spcBef>
                <a:spcPts val="0"/>
              </a:spcBef>
              <a:buClr>
                <a:schemeClr val="bg1"/>
              </a:buClr>
              <a:buFont typeface="+mj-lt"/>
              <a:buAutoNum type="arabicPeriod"/>
            </a:pPr>
            <a:r>
              <a:rPr lang="en-CA" sz="2800">
                <a:solidFill>
                  <a:schemeClr val="bg1"/>
                </a:solidFill>
                <a:latin typeface="Fira Sans" panose="020B0503050000020004" pitchFamily="34" charset="0"/>
                <a:ea typeface="Fira Sans" panose="020B0503050000020004" pitchFamily="34" charset="0"/>
              </a:rPr>
              <a:t>Barriers and challenges we face</a:t>
            </a:r>
          </a:p>
        </p:txBody>
      </p:sp>
      <p:sp>
        <p:nvSpPr>
          <p:cNvPr id="12" name="Google Shape;328;p11">
            <a:extLst>
              <a:ext uri="{FF2B5EF4-FFF2-40B4-BE49-F238E27FC236}">
                <a16:creationId xmlns:a16="http://schemas.microsoft.com/office/drawing/2014/main" id="{DA7540C5-3E13-8771-E11B-745CEC919EF9}"/>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13" name="Google Shape;242;p2">
            <a:extLst>
              <a:ext uri="{FF2B5EF4-FFF2-40B4-BE49-F238E27FC236}">
                <a16:creationId xmlns:a16="http://schemas.microsoft.com/office/drawing/2014/main" id="{ABA14AB1-46E0-46BE-85EC-6F8E01B0EB4F}"/>
              </a:ext>
            </a:extLst>
          </p:cNvPr>
          <p:cNvSpPr txBox="1">
            <a:spLocks/>
          </p:cNvSpPr>
          <p:nvPr/>
        </p:nvSpPr>
        <p:spPr>
          <a:xfrm>
            <a:off x="6800962" y="1832157"/>
            <a:ext cx="4963490" cy="61344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B13525"/>
              </a:buClr>
              <a:buSzPts val="4000"/>
              <a:buFont typeface="Fira Sans SemiBold"/>
              <a:buNone/>
              <a:defRPr sz="4000" b="1" i="0" u="none" strike="noStrike" cap="none">
                <a:solidFill>
                  <a:srgbClr val="B13525"/>
                </a:solidFill>
                <a:latin typeface="Fira Sans SemiBold"/>
                <a:ea typeface="Fira Sans SemiBold"/>
                <a:cs typeface="Fira Sans SemiBold"/>
                <a:sym typeface="Fira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B13525"/>
              </a:buClr>
              <a:buSzPts val="4000"/>
              <a:buFont typeface="Fira Sans SemiBold"/>
              <a:buNone/>
              <a:tabLst/>
              <a:defRPr/>
            </a:pPr>
            <a:endParaRPr kumimoji="0" lang="en-US" sz="2000" b="1" i="0" u="none" strike="noStrike" kern="1200" cap="none" spc="600" normalizeH="0" baseline="0" noProof="0">
              <a:ln>
                <a:noFill/>
              </a:ln>
              <a:solidFill>
                <a:srgbClr val="FFFFFF"/>
              </a:solidFill>
              <a:effectLst/>
              <a:uLnTx/>
              <a:uFillTx/>
              <a:latin typeface="Fira Sans SemiBold"/>
              <a:sym typeface="Fira Sans SemiBold"/>
            </a:endParaRPr>
          </a:p>
        </p:txBody>
      </p:sp>
      <p:sp>
        <p:nvSpPr>
          <p:cNvPr id="14" name="Google Shape;246;p2">
            <a:extLst>
              <a:ext uri="{FF2B5EF4-FFF2-40B4-BE49-F238E27FC236}">
                <a16:creationId xmlns:a16="http://schemas.microsoft.com/office/drawing/2014/main" id="{40FBC884-A965-4886-9D83-61B2D4981480}"/>
              </a:ext>
            </a:extLst>
          </p:cNvPr>
          <p:cNvSpPr txBox="1">
            <a:spLocks/>
          </p:cNvSpPr>
          <p:nvPr/>
        </p:nvSpPr>
        <p:spPr>
          <a:xfrm>
            <a:off x="6475179" y="2015722"/>
            <a:ext cx="3417296" cy="237832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58595B"/>
              </a:buClr>
              <a:buSzPts val="2500"/>
              <a:buFont typeface="Arial"/>
              <a:buNone/>
              <a:defRPr sz="2500" b="1" i="0" u="none" strike="noStrike" cap="none">
                <a:solidFill>
                  <a:srgbClr val="58595B"/>
                </a:solidFill>
                <a:latin typeface="Arial"/>
                <a:ea typeface="Arial"/>
                <a:cs typeface="Arial"/>
                <a:sym typeface="Arial"/>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514350" lvl="0" indent="-514350">
              <a:lnSpc>
                <a:spcPct val="100000"/>
              </a:lnSpc>
              <a:spcBef>
                <a:spcPts val="0"/>
              </a:spcBef>
              <a:buClr>
                <a:srgbClr val="FFFFFF"/>
              </a:buClr>
              <a:buFont typeface="+mj-lt"/>
              <a:buAutoNum type="arabicPeriod" startAt="3"/>
            </a:pPr>
            <a:r>
              <a:rPr lang="en-US" sz="2800">
                <a:solidFill>
                  <a:srgbClr val="FFFFFF"/>
                </a:solidFill>
                <a:latin typeface="Fira Sans" panose="020B0503050000020004" pitchFamily="34" charset="0"/>
              </a:rPr>
              <a:t>Reclaiming food sovereignty</a:t>
            </a:r>
          </a:p>
          <a:p>
            <a:pPr marL="514350" lvl="0" indent="-514350">
              <a:lnSpc>
                <a:spcPct val="100000"/>
              </a:lnSpc>
              <a:spcBef>
                <a:spcPts val="0"/>
              </a:spcBef>
              <a:buClr>
                <a:srgbClr val="FFFFFF"/>
              </a:buClr>
              <a:buFont typeface="+mj-lt"/>
              <a:buAutoNum type="arabicPeriod" startAt="3"/>
            </a:pPr>
            <a:endParaRPr lang="en-US" sz="2800">
              <a:solidFill>
                <a:srgbClr val="FFFFFF"/>
              </a:solidFill>
              <a:latin typeface="Fira Sans" panose="020B0503050000020004" pitchFamily="34" charset="0"/>
            </a:endParaRPr>
          </a:p>
          <a:p>
            <a:pPr marL="514350" lvl="0" indent="-514350">
              <a:lnSpc>
                <a:spcPct val="100000"/>
              </a:lnSpc>
              <a:spcBef>
                <a:spcPts val="0"/>
              </a:spcBef>
              <a:buClr>
                <a:srgbClr val="FFFFFF"/>
              </a:buClr>
              <a:buFont typeface="+mj-lt"/>
              <a:buAutoNum type="arabicPeriod" startAt="3"/>
            </a:pPr>
            <a:r>
              <a:rPr lang="en-US" sz="2800">
                <a:solidFill>
                  <a:srgbClr val="FFFFFF"/>
                </a:solidFill>
                <a:latin typeface="Fira Sans" panose="020B0503050000020004" pitchFamily="34" charset="0"/>
              </a:rPr>
              <a:t>How investment in food can help</a:t>
            </a:r>
          </a:p>
          <a:p>
            <a:pPr marL="0" marR="0" lvl="0" indent="0" algn="l" defTabSz="914400" rtl="0" eaLnBrk="1" fontAlgn="auto" latinLnBrk="0" hangingPunct="1">
              <a:lnSpc>
                <a:spcPct val="100000"/>
              </a:lnSpc>
              <a:spcBef>
                <a:spcPts val="0"/>
              </a:spcBef>
              <a:spcAft>
                <a:spcPts val="0"/>
              </a:spcAft>
              <a:buClr>
                <a:srgbClr val="FFFFFF"/>
              </a:buClr>
              <a:buSzPts val="2500"/>
              <a:buFont typeface="Arial"/>
              <a:buNone/>
              <a:tabLst/>
              <a:defRPr/>
            </a:pPr>
            <a:endParaRPr kumimoji="0" lang="en-US" sz="2800" b="1" i="0" u="none" strike="noStrike" kern="1200" cap="none" spc="0" normalizeH="0" baseline="0" noProof="0">
              <a:ln>
                <a:noFill/>
              </a:ln>
              <a:solidFill>
                <a:srgbClr val="FFFFFF"/>
              </a:solidFill>
              <a:effectLst/>
              <a:uLnTx/>
              <a:uFillTx/>
              <a:latin typeface="Fira Sans" panose="020B0503050000020004" pitchFamily="34" charset="0"/>
              <a:cs typeface="Arial"/>
              <a:sym typeface="Arial"/>
            </a:endParaRPr>
          </a:p>
        </p:txBody>
      </p:sp>
      <p:sp>
        <p:nvSpPr>
          <p:cNvPr id="5" name="Title 1">
            <a:extLst>
              <a:ext uri="{FF2B5EF4-FFF2-40B4-BE49-F238E27FC236}">
                <a16:creationId xmlns:a16="http://schemas.microsoft.com/office/drawing/2014/main" id="{930F49A5-F3B0-C51E-B35C-D5CD820A45E0}"/>
              </a:ext>
            </a:extLst>
          </p:cNvPr>
          <p:cNvSpPr txBox="1">
            <a:spLocks/>
          </p:cNvSpPr>
          <p:nvPr/>
        </p:nvSpPr>
        <p:spPr>
          <a:xfrm>
            <a:off x="508001" y="642939"/>
            <a:ext cx="915572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66700" indent="-266700"/>
            <a:r>
              <a:rPr lang="en-US" sz="3200" b="1" kern="0">
                <a:solidFill>
                  <a:srgbClr val="AE2B23"/>
                </a:solidFill>
                <a:latin typeface="Montserrat"/>
                <a:ea typeface="+mj-ea"/>
                <a:cs typeface="+mj-cs"/>
              </a:rPr>
              <a:t>Agenda</a:t>
            </a:r>
            <a:endParaRPr lang="en-US">
              <a:solidFill>
                <a:srgbClr val="AE2B23"/>
              </a:solidFill>
              <a:ea typeface="+mj-ea"/>
            </a:endParaRPr>
          </a:p>
        </p:txBody>
      </p:sp>
      <p:sp>
        <p:nvSpPr>
          <p:cNvPr id="7" name="Slide Number Placeholder 4">
            <a:extLst>
              <a:ext uri="{FF2B5EF4-FFF2-40B4-BE49-F238E27FC236}">
                <a16:creationId xmlns:a16="http://schemas.microsoft.com/office/drawing/2014/main" id="{6C14CC5F-1071-1B9B-5BE5-653583FDF679}"/>
              </a:ext>
            </a:extLst>
          </p:cNvPr>
          <p:cNvSpPr>
            <a:spLocks noGrp="1"/>
          </p:cNvSpPr>
          <p:nvPr>
            <p:ph type="sldNum" idx="12"/>
          </p:nvPr>
        </p:nvSpPr>
        <p:spPr>
          <a:xfrm>
            <a:off x="5730199" y="6387014"/>
            <a:ext cx="731600" cy="524800"/>
          </a:xfrm>
        </p:spPr>
        <p:txBody>
          <a:bodyPr/>
          <a:lstStyle/>
          <a:p>
            <a:pPr algn="ctr"/>
            <a:fld id="{00000000-1234-1234-1234-123412341234}" type="slidenum">
              <a:rPr lang="en" dirty="0" smtClean="0">
                <a:solidFill>
                  <a:srgbClr val="699433"/>
                </a:solidFill>
              </a:rPr>
              <a:pPr algn="ctr"/>
              <a:t>10</a:t>
            </a:fld>
            <a:endParaRPr lang="en">
              <a:solidFill>
                <a:srgbClr val="699433"/>
              </a:solidFill>
            </a:endParaRPr>
          </a:p>
        </p:txBody>
      </p:sp>
    </p:spTree>
    <p:extLst>
      <p:ext uri="{BB962C8B-B14F-4D97-AF65-F5344CB8AC3E}">
        <p14:creationId xmlns:p14="http://schemas.microsoft.com/office/powerpoint/2010/main" val="550199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9" name="Rectangle 8">
            <a:extLst>
              <a:ext uri="{FF2B5EF4-FFF2-40B4-BE49-F238E27FC236}">
                <a16:creationId xmlns:a16="http://schemas.microsoft.com/office/drawing/2014/main" id="{CCF4CF23-70D3-5407-0227-47C15818B808}"/>
              </a:ext>
            </a:extLst>
          </p:cNvPr>
          <p:cNvSpPr/>
          <p:nvPr/>
        </p:nvSpPr>
        <p:spPr>
          <a:xfrm>
            <a:off x="0" y="0"/>
            <a:ext cx="12261502" cy="6858000"/>
          </a:xfrm>
          <a:prstGeom prst="rect">
            <a:avLst/>
          </a:prstGeom>
          <a:solidFill>
            <a:srgbClr val="EFF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43;p24" descr="A black background with green and grey text&#10;&#10;Description automatically generated">
            <a:extLst>
              <a:ext uri="{FF2B5EF4-FFF2-40B4-BE49-F238E27FC236}">
                <a16:creationId xmlns:a16="http://schemas.microsoft.com/office/drawing/2014/main" id="{525DF271-056A-A363-E7DF-14D5B3955A5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23700" y="4689829"/>
            <a:ext cx="4195302" cy="2045396"/>
          </a:xfrm>
          <a:prstGeom prst="rect">
            <a:avLst/>
          </a:prstGeom>
          <a:noFill/>
          <a:ln>
            <a:noFill/>
          </a:ln>
        </p:spPr>
      </p:pic>
      <p:sp>
        <p:nvSpPr>
          <p:cNvPr id="11" name="Google Shape;37;p24">
            <a:extLst>
              <a:ext uri="{FF2B5EF4-FFF2-40B4-BE49-F238E27FC236}">
                <a16:creationId xmlns:a16="http://schemas.microsoft.com/office/drawing/2014/main" id="{33C79A6D-9880-9907-7EBC-69324B77556C}"/>
              </a:ext>
            </a:extLst>
          </p:cNvPr>
          <p:cNvSpPr txBox="1">
            <a:spLocks/>
          </p:cNvSpPr>
          <p:nvPr/>
        </p:nvSpPr>
        <p:spPr>
          <a:xfrm>
            <a:off x="8849751" y="637010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000" b="1" i="0" u="none" strike="noStrike" kern="1200" cap="none" spc="0" normalizeH="0" baseline="0" noProof="0">
              <a:ln>
                <a:noFill/>
              </a:ln>
              <a:solidFill>
                <a:srgbClr val="000000"/>
              </a:solidFill>
              <a:effectLst/>
              <a:uLnTx/>
              <a:uFillTx/>
              <a:latin typeface="Arial"/>
              <a:cs typeface="Arial"/>
              <a:sym typeface="Arial"/>
            </a:endParaRPr>
          </a:p>
        </p:txBody>
      </p:sp>
      <p:sp>
        <p:nvSpPr>
          <p:cNvPr id="24" name="TextBox 5">
            <a:extLst>
              <a:ext uri="{FF2B5EF4-FFF2-40B4-BE49-F238E27FC236}">
                <a16:creationId xmlns:a16="http://schemas.microsoft.com/office/drawing/2014/main" id="{ADADFD42-7276-4877-9B10-78BB8C7E4163}"/>
              </a:ext>
            </a:extLst>
          </p:cNvPr>
          <p:cNvSpPr txBox="1"/>
          <p:nvPr/>
        </p:nvSpPr>
        <p:spPr>
          <a:xfrm>
            <a:off x="3573413" y="2508823"/>
            <a:ext cx="6020333" cy="148656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defTabSz="914377">
              <a:lnSpc>
                <a:spcPts val="5867"/>
              </a:lnSpc>
            </a:pPr>
            <a:r>
              <a:rPr lang="en-US" sz="4800" b="1" kern="0">
                <a:solidFill>
                  <a:srgbClr val="B13525"/>
                </a:solidFill>
                <a:latin typeface="Montserrat" panose="02000505000000020004" pitchFamily="2" charset="77"/>
                <a:sym typeface="Fira Sans SemiBold"/>
              </a:rPr>
              <a:t>The Food System </a:t>
            </a:r>
            <a:br>
              <a:rPr lang="en-US" sz="4800" b="1" kern="0">
                <a:solidFill>
                  <a:srgbClr val="B13525"/>
                </a:solidFill>
                <a:latin typeface="Montserrat" panose="02000505000000020004" pitchFamily="2" charset="77"/>
                <a:sym typeface="Fira Sans SemiBold"/>
              </a:rPr>
            </a:br>
            <a:r>
              <a:rPr lang="en-US" sz="4800" b="1" kern="0">
                <a:solidFill>
                  <a:srgbClr val="B13525"/>
                </a:solidFill>
                <a:latin typeface="Montserrat" panose="02000505000000020004" pitchFamily="2" charset="77"/>
                <a:sym typeface="Fira Sans SemiBold"/>
              </a:rPr>
              <a:t>in Canada </a:t>
            </a:r>
          </a:p>
        </p:txBody>
      </p:sp>
      <p:sp>
        <p:nvSpPr>
          <p:cNvPr id="4" name="TextBox 3">
            <a:extLst>
              <a:ext uri="{FF2B5EF4-FFF2-40B4-BE49-F238E27FC236}">
                <a16:creationId xmlns:a16="http://schemas.microsoft.com/office/drawing/2014/main" id="{E63824E6-EA63-42AD-9A74-CA2EDCE57C20}"/>
              </a:ext>
            </a:extLst>
          </p:cNvPr>
          <p:cNvSpPr txBox="1"/>
          <p:nvPr/>
        </p:nvSpPr>
        <p:spPr>
          <a:xfrm>
            <a:off x="2595161" y="2139848"/>
            <a:ext cx="1168910"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800" b="0" i="0" u="none" strike="noStrike" kern="1200" cap="none" spc="0" normalizeH="0" baseline="0" noProof="0">
                <a:ln>
                  <a:noFill/>
                </a:ln>
                <a:solidFill>
                  <a:srgbClr val="C00000"/>
                </a:solidFill>
                <a:effectLst/>
                <a:uLnTx/>
                <a:uFillTx/>
                <a:latin typeface="Arial"/>
                <a:ea typeface="+mn-ea"/>
                <a:cs typeface="+mn-cs"/>
              </a:rPr>
              <a:t>1</a:t>
            </a:r>
          </a:p>
        </p:txBody>
      </p:sp>
      <p:pic>
        <p:nvPicPr>
          <p:cNvPr id="2" name="Picture 1">
            <a:extLst>
              <a:ext uri="{FF2B5EF4-FFF2-40B4-BE49-F238E27FC236}">
                <a16:creationId xmlns:a16="http://schemas.microsoft.com/office/drawing/2014/main" id="{704B9849-B8CC-78D5-9BA7-A009640F29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4540" y="0"/>
            <a:ext cx="2192311" cy="6858000"/>
          </a:xfrm>
          <a:prstGeom prst="rect">
            <a:avLst/>
          </a:prstGeom>
        </p:spPr>
      </p:pic>
      <p:sp>
        <p:nvSpPr>
          <p:cNvPr id="27" name="Freeform 13">
            <a:extLst>
              <a:ext uri="{FF2B5EF4-FFF2-40B4-BE49-F238E27FC236}">
                <a16:creationId xmlns:a16="http://schemas.microsoft.com/office/drawing/2014/main" id="{FF99970F-656F-48B0-899B-596BD47E9055}"/>
              </a:ext>
            </a:extLst>
          </p:cNvPr>
          <p:cNvSpPr/>
          <p:nvPr/>
        </p:nvSpPr>
        <p:spPr>
          <a:xfrm>
            <a:off x="9112678" y="392216"/>
            <a:ext cx="2217345" cy="804644"/>
          </a:xfrm>
          <a:custGeom>
            <a:avLst/>
            <a:gdLst/>
            <a:ahLst/>
            <a:cxnLst/>
            <a:rect l="l" t="t" r="r" b="b"/>
            <a:pathLst>
              <a:path w="1716690" h="622964">
                <a:moveTo>
                  <a:pt x="0" y="0"/>
                </a:moveTo>
                <a:lnTo>
                  <a:pt x="1716690" y="0"/>
                </a:lnTo>
                <a:lnTo>
                  <a:pt x="1716690" y="622964"/>
                </a:lnTo>
                <a:lnTo>
                  <a:pt x="0" y="622964"/>
                </a:lnTo>
                <a:lnTo>
                  <a:pt x="0" y="0"/>
                </a:lnTo>
                <a:close/>
              </a:path>
            </a:pathLst>
          </a:custGeom>
          <a:blipFill>
            <a:blip r:embed="rId5"/>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845245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2400">
                <a:solidFill>
                  <a:srgbClr val="699433"/>
                </a:solidFill>
                <a:latin typeface="Montserrat"/>
                <a:ea typeface="+mj-ea"/>
                <a:cs typeface="+mj-cs"/>
              </a:rPr>
              <a:t>(Brief) History of the Food Sector in Canada</a:t>
            </a:r>
            <a:endParaRPr lang="en-CA" sz="2400">
              <a:solidFill>
                <a:srgbClr val="699433"/>
              </a:solidFill>
              <a:latin typeface="Montserrat"/>
              <a:ea typeface="+mj-ea"/>
              <a:cs typeface="+mj-cs"/>
            </a:endParaRPr>
          </a:p>
        </p:txBody>
      </p:sp>
      <p:sp>
        <p:nvSpPr>
          <p:cNvPr id="15" name="Content Placeholder 2"/>
          <p:cNvSpPr>
            <a:spLocks noGrp="1"/>
          </p:cNvSpPr>
          <p:nvPr>
            <p:ph idx="1"/>
          </p:nvPr>
        </p:nvSpPr>
        <p:spPr>
          <a:xfrm>
            <a:off x="419101" y="1825625"/>
            <a:ext cx="8683089" cy="4364038"/>
          </a:xfrm>
        </p:spPr>
        <p:txBody>
          <a:bodyPr>
            <a:normAutofit/>
          </a:bodyPr>
          <a:lstStyle/>
          <a:p>
            <a:pPr>
              <a:spcBef>
                <a:spcPts val="0"/>
              </a:spcBef>
              <a:spcAft>
                <a:spcPts val="1200"/>
              </a:spcAft>
            </a:pPr>
            <a:r>
              <a:rPr lang="en-US" sz="2400"/>
              <a:t>Dependence on Britain</a:t>
            </a:r>
          </a:p>
          <a:p>
            <a:pPr>
              <a:spcBef>
                <a:spcPts val="0"/>
              </a:spcBef>
              <a:spcAft>
                <a:spcPts val="1200"/>
              </a:spcAft>
            </a:pPr>
            <a:r>
              <a:rPr lang="en-US" sz="2400"/>
              <a:t>War Measures Act during WWII </a:t>
            </a:r>
          </a:p>
          <a:p>
            <a:pPr>
              <a:spcBef>
                <a:spcPts val="0"/>
              </a:spcBef>
              <a:spcAft>
                <a:spcPts val="1200"/>
              </a:spcAft>
            </a:pPr>
            <a:r>
              <a:rPr lang="en-US" sz="2400"/>
              <a:t>1977 policies focus on growing production – NOT food insecurity or corporate concentration. </a:t>
            </a:r>
          </a:p>
          <a:p>
            <a:pPr>
              <a:spcBef>
                <a:spcPts val="0"/>
              </a:spcBef>
              <a:spcAft>
                <a:spcPts val="1200"/>
              </a:spcAft>
            </a:pPr>
            <a:r>
              <a:rPr lang="en-US" sz="2400"/>
              <a:t>1998 and 2005 - Canada’s Action Plan for food Security (CAPFS) but nothing really came from it.</a:t>
            </a:r>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6AF9FD8C-CB30-4A37-AF92-12FC5399B233}"/>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7F6AFA94-BB02-46D1-B9E5-C6AE5E8DA2E6}"/>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9" name="TextBox 8">
            <a:extLst>
              <a:ext uri="{FF2B5EF4-FFF2-40B4-BE49-F238E27FC236}">
                <a16:creationId xmlns:a16="http://schemas.microsoft.com/office/drawing/2014/main" id="{E7FF44C1-EA42-458D-A569-5C1086AB0F4C}"/>
              </a:ext>
            </a:extLst>
          </p:cNvPr>
          <p:cNvSpPr txBox="1"/>
          <p:nvPr/>
        </p:nvSpPr>
        <p:spPr>
          <a:xfrm>
            <a:off x="414010" y="5904199"/>
            <a:ext cx="6611618" cy="276999"/>
          </a:xfrm>
          <a:prstGeom prst="rect">
            <a:avLst/>
          </a:prstGeom>
          <a:noFill/>
        </p:spPr>
        <p:txBody>
          <a:bodyPr wrap="none" rtlCol="0">
            <a:spAutoFit/>
          </a:bodyPr>
          <a:lstStyle/>
          <a:p>
            <a:r>
              <a:rPr lang="en-CA" sz="1200"/>
              <a:t>References: </a:t>
            </a:r>
            <a:r>
              <a:rPr lang="en-CA" sz="1200">
                <a:hlinkClick r:id="rId3"/>
              </a:rPr>
              <a:t>Food Policy for Canada – History, York University (adapted from </a:t>
            </a:r>
            <a:r>
              <a:rPr lang="en-CA" sz="1200" err="1">
                <a:hlinkClick r:id="rId3"/>
              </a:rPr>
              <a:t>MacRae</a:t>
            </a:r>
            <a:r>
              <a:rPr lang="en-CA" sz="1200">
                <a:hlinkClick r:id="rId3"/>
              </a:rPr>
              <a:t> and </a:t>
            </a:r>
            <a:r>
              <a:rPr lang="en-CA" sz="1200" err="1">
                <a:hlinkClick r:id="rId3"/>
              </a:rPr>
              <a:t>Abergel</a:t>
            </a:r>
            <a:r>
              <a:rPr lang="en-CA" sz="1200">
                <a:hlinkClick r:id="rId3"/>
              </a:rPr>
              <a:t> 2017)</a:t>
            </a:r>
            <a:endParaRPr lang="en-CA" sz="1200"/>
          </a:p>
        </p:txBody>
      </p:sp>
      <p:sp>
        <p:nvSpPr>
          <p:cNvPr id="10" name="Title 1">
            <a:extLst>
              <a:ext uri="{FF2B5EF4-FFF2-40B4-BE49-F238E27FC236}">
                <a16:creationId xmlns:a16="http://schemas.microsoft.com/office/drawing/2014/main" id="{4D1CFD19-681A-4B7F-96C3-0C7E841D170D}"/>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1. The Food System in Canada</a:t>
            </a: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group of airplanes flying in the sky&#10;&#10;Description automatically generated">
            <a:extLst>
              <a:ext uri="{FF2B5EF4-FFF2-40B4-BE49-F238E27FC236}">
                <a16:creationId xmlns:a16="http://schemas.microsoft.com/office/drawing/2014/main" id="{068F98C9-1C68-EDC7-872E-8D93257DCBDC}"/>
              </a:ext>
            </a:extLst>
          </p:cNvPr>
          <p:cNvPicPr>
            <a:picLocks noChangeAspect="1"/>
          </p:cNvPicPr>
          <p:nvPr/>
        </p:nvPicPr>
        <p:blipFill rotWithShape="1">
          <a:blip r:embed="rId4"/>
          <a:srcRect l="28210" r="28210"/>
          <a:stretch/>
        </p:blipFill>
        <p:spPr>
          <a:xfrm>
            <a:off x="9006855" y="-28575"/>
            <a:ext cx="4521079" cy="689919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19" name="Slide Number Placeholder 4">
            <a:extLst>
              <a:ext uri="{FF2B5EF4-FFF2-40B4-BE49-F238E27FC236}">
                <a16:creationId xmlns:a16="http://schemas.microsoft.com/office/drawing/2014/main" id="{D97597AB-DE0B-73ED-5168-D21B01AABD3B}"/>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12</a:t>
            </a:fld>
            <a:endParaRPr lang="en" i="1">
              <a:solidFill>
                <a:srgbClr val="699433"/>
              </a:solidFill>
              <a:latin typeface="Arial"/>
              <a:cs typeface="Arial"/>
            </a:endParaRPr>
          </a:p>
        </p:txBody>
      </p:sp>
    </p:spTree>
    <p:extLst>
      <p:ext uri="{BB962C8B-B14F-4D97-AF65-F5344CB8AC3E}">
        <p14:creationId xmlns:p14="http://schemas.microsoft.com/office/powerpoint/2010/main" val="1367098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2400">
                <a:solidFill>
                  <a:srgbClr val="699433"/>
                </a:solidFill>
                <a:latin typeface="Montserrat"/>
                <a:ea typeface="+mj-ea"/>
                <a:cs typeface="+mj-cs"/>
              </a:rPr>
              <a:t>What leads to our wind down of local infrastructure? </a:t>
            </a:r>
            <a:endParaRPr lang="en-CA" sz="2400">
              <a:solidFill>
                <a:srgbClr val="699433"/>
              </a:solidFill>
              <a:latin typeface="Montserrat"/>
              <a:ea typeface="+mj-ea"/>
              <a:cs typeface="+mj-cs"/>
            </a:endParaRPr>
          </a:p>
        </p:txBody>
      </p:sp>
      <p:sp>
        <p:nvSpPr>
          <p:cNvPr id="15" name="Content Placeholder 2"/>
          <p:cNvSpPr>
            <a:spLocks noGrp="1"/>
          </p:cNvSpPr>
          <p:nvPr>
            <p:ph idx="1"/>
          </p:nvPr>
        </p:nvSpPr>
        <p:spPr>
          <a:xfrm>
            <a:off x="457201" y="1825625"/>
            <a:ext cx="8508430" cy="4434498"/>
          </a:xfrm>
        </p:spPr>
        <p:txBody>
          <a:bodyPr>
            <a:normAutofit fontScale="92500" lnSpcReduction="10000"/>
          </a:bodyPr>
          <a:lstStyle/>
          <a:p>
            <a:pPr>
              <a:lnSpc>
                <a:spcPct val="110000"/>
              </a:lnSpc>
              <a:spcBef>
                <a:spcPts val="0"/>
              </a:spcBef>
              <a:spcAft>
                <a:spcPts val="1200"/>
              </a:spcAft>
            </a:pPr>
            <a:r>
              <a:rPr lang="en-US" sz="2400" b="1"/>
              <a:t>Economic Pressure</a:t>
            </a:r>
          </a:p>
          <a:p>
            <a:pPr lvl="1">
              <a:lnSpc>
                <a:spcPct val="110000"/>
              </a:lnSpc>
              <a:spcBef>
                <a:spcPts val="0"/>
              </a:spcBef>
              <a:spcAft>
                <a:spcPts val="1200"/>
              </a:spcAft>
            </a:pPr>
            <a:r>
              <a:rPr lang="en-US" sz="2200"/>
              <a:t>Economies of scale made it hard to compete.</a:t>
            </a:r>
          </a:p>
          <a:p>
            <a:pPr>
              <a:lnSpc>
                <a:spcPct val="110000"/>
              </a:lnSpc>
              <a:spcBef>
                <a:spcPts val="0"/>
              </a:spcBef>
              <a:spcAft>
                <a:spcPts val="1200"/>
              </a:spcAft>
            </a:pPr>
            <a:r>
              <a:rPr lang="en-US" sz="2400" b="1"/>
              <a:t>Consolidation</a:t>
            </a:r>
          </a:p>
          <a:p>
            <a:pPr lvl="1">
              <a:lnSpc>
                <a:spcPct val="110000"/>
              </a:lnSpc>
              <a:spcBef>
                <a:spcPts val="0"/>
              </a:spcBef>
              <a:spcAft>
                <a:spcPts val="1200"/>
              </a:spcAft>
            </a:pPr>
            <a:r>
              <a:rPr lang="en-US" sz="2200"/>
              <a:t>Large corporates bought up small businesses or drove them out of business to increase their market share.</a:t>
            </a:r>
          </a:p>
          <a:p>
            <a:pPr>
              <a:lnSpc>
                <a:spcPct val="110000"/>
              </a:lnSpc>
              <a:spcBef>
                <a:spcPts val="0"/>
              </a:spcBef>
              <a:spcAft>
                <a:spcPts val="1200"/>
              </a:spcAft>
            </a:pPr>
            <a:r>
              <a:rPr lang="en-US" sz="2400" b="1"/>
              <a:t>Globalization</a:t>
            </a:r>
          </a:p>
          <a:p>
            <a:pPr lvl="1">
              <a:lnSpc>
                <a:spcPct val="110000"/>
              </a:lnSpc>
              <a:spcBef>
                <a:spcPts val="0"/>
              </a:spcBef>
              <a:spcAft>
                <a:spcPts val="1200"/>
              </a:spcAft>
            </a:pPr>
            <a:r>
              <a:rPr lang="en-US" sz="2200"/>
              <a:t>Free trade agreements introduced more competitors and enabled centralization of manufacturing facilities offshore. </a:t>
            </a:r>
          </a:p>
          <a:p>
            <a:pPr>
              <a:lnSpc>
                <a:spcPct val="110000"/>
              </a:lnSpc>
              <a:spcBef>
                <a:spcPts val="0"/>
              </a:spcBef>
              <a:spcAft>
                <a:spcPts val="1200"/>
              </a:spcAft>
            </a:pPr>
            <a:r>
              <a:rPr lang="en-US" sz="2400" b="1"/>
              <a:t>Consumer Preference</a:t>
            </a:r>
          </a:p>
          <a:p>
            <a:pPr lvl="1">
              <a:lnSpc>
                <a:spcPct val="110000"/>
              </a:lnSpc>
              <a:spcBef>
                <a:spcPts val="0"/>
              </a:spcBef>
              <a:spcAft>
                <a:spcPts val="1200"/>
              </a:spcAft>
            </a:pPr>
            <a:r>
              <a:rPr lang="en-US" sz="2200"/>
              <a:t>Consumers wanted consistent and convenient food. </a:t>
            </a:r>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6AF9FD8C-CB30-4A37-AF92-12FC5399B233}"/>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7F6AFA94-BB02-46D1-B9E5-C6AE5E8DA2E6}"/>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8" name="Title 1">
            <a:extLst>
              <a:ext uri="{FF2B5EF4-FFF2-40B4-BE49-F238E27FC236}">
                <a16:creationId xmlns:a16="http://schemas.microsoft.com/office/drawing/2014/main" id="{2EAF92CD-2269-4216-B409-D7CF9AC6094D}"/>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1. The Food System in Canada</a:t>
            </a: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factory with smoke coming out of it&#10;&#10;Description automatically generated">
            <a:extLst>
              <a:ext uri="{FF2B5EF4-FFF2-40B4-BE49-F238E27FC236}">
                <a16:creationId xmlns:a16="http://schemas.microsoft.com/office/drawing/2014/main" id="{565EEDA0-BD2F-0BE6-7D71-542DFB3333FA}"/>
              </a:ext>
            </a:extLst>
          </p:cNvPr>
          <p:cNvPicPr>
            <a:picLocks noChangeAspect="1"/>
          </p:cNvPicPr>
          <p:nvPr/>
        </p:nvPicPr>
        <p:blipFill rotWithShape="1">
          <a:blip r:embed="rId3"/>
          <a:srcRect l="28115" r="28115"/>
          <a:stretch/>
        </p:blipFill>
        <p:spPr>
          <a:xfrm>
            <a:off x="9044955" y="-3175"/>
            <a:ext cx="4507892" cy="6861070"/>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10" name="Slide Number Placeholder 4">
            <a:extLst>
              <a:ext uri="{FF2B5EF4-FFF2-40B4-BE49-F238E27FC236}">
                <a16:creationId xmlns:a16="http://schemas.microsoft.com/office/drawing/2014/main" id="{D27A8670-2715-6A29-9ABE-ACAF47AE9AAB}"/>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13</a:t>
            </a:fld>
            <a:endParaRPr lang="en" i="1">
              <a:solidFill>
                <a:srgbClr val="699433"/>
              </a:solidFill>
              <a:latin typeface="Arial"/>
              <a:cs typeface="Arial"/>
            </a:endParaRPr>
          </a:p>
        </p:txBody>
      </p:sp>
    </p:spTree>
    <p:extLst>
      <p:ext uri="{BB962C8B-B14F-4D97-AF65-F5344CB8AC3E}">
        <p14:creationId xmlns:p14="http://schemas.microsoft.com/office/powerpoint/2010/main" val="3638863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CA">
                <a:solidFill>
                  <a:srgbClr val="699433"/>
                </a:solidFill>
                <a:latin typeface="Montserrat"/>
                <a:ea typeface="+mj-ea"/>
                <a:cs typeface="+mj-cs"/>
              </a:rPr>
              <a:t>Food is a Major Contributor to Climate Change</a:t>
            </a:r>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DC07238-1D3E-4423-8E97-CF8B037101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6" name="Google Shape;328;p11">
            <a:extLst>
              <a:ext uri="{FF2B5EF4-FFF2-40B4-BE49-F238E27FC236}">
                <a16:creationId xmlns:a16="http://schemas.microsoft.com/office/drawing/2014/main" id="{AF356047-557D-493D-858F-12EB492A364A}"/>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1097CA6-FEEA-40EA-8F2C-002902D02D31}"/>
              </a:ext>
            </a:extLst>
          </p:cNvPr>
          <p:cNvSpPr txBox="1">
            <a:spLocks/>
          </p:cNvSpPr>
          <p:nvPr/>
        </p:nvSpPr>
        <p:spPr>
          <a:xfrm>
            <a:off x="9126128"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graphicFrame>
        <p:nvGraphicFramePr>
          <p:cNvPr id="28" name="Chart 27">
            <a:extLst>
              <a:ext uri="{FF2B5EF4-FFF2-40B4-BE49-F238E27FC236}">
                <a16:creationId xmlns:a16="http://schemas.microsoft.com/office/drawing/2014/main" id="{65152180-18B2-4009-AC94-3925A9FCF845}"/>
              </a:ext>
            </a:extLst>
          </p:cNvPr>
          <p:cNvGraphicFramePr>
            <a:graphicFrameLocks/>
          </p:cNvGraphicFramePr>
          <p:nvPr>
            <p:extLst>
              <p:ext uri="{D42A27DB-BD31-4B8C-83A1-F6EECF244321}">
                <p14:modId xmlns:p14="http://schemas.microsoft.com/office/powerpoint/2010/main" val="3708702225"/>
              </p:ext>
            </p:extLst>
          </p:nvPr>
        </p:nvGraphicFramePr>
        <p:xfrm>
          <a:off x="367242" y="1607519"/>
          <a:ext cx="6866066" cy="4788731"/>
        </p:xfrm>
        <a:graphic>
          <a:graphicData uri="http://schemas.openxmlformats.org/drawingml/2006/chart">
            <c:chart xmlns:c="http://schemas.openxmlformats.org/drawingml/2006/chart" xmlns:r="http://schemas.openxmlformats.org/officeDocument/2006/relationships" r:id="rId4"/>
          </a:graphicData>
        </a:graphic>
      </p:graphicFrame>
      <p:sp>
        <p:nvSpPr>
          <p:cNvPr id="29" name="Rectangle 28">
            <a:extLst>
              <a:ext uri="{FF2B5EF4-FFF2-40B4-BE49-F238E27FC236}">
                <a16:creationId xmlns:a16="http://schemas.microsoft.com/office/drawing/2014/main" id="{A2EAF8C2-B231-4CD4-A402-F6C2811FDD27}"/>
              </a:ext>
            </a:extLst>
          </p:cNvPr>
          <p:cNvSpPr/>
          <p:nvPr/>
        </p:nvSpPr>
        <p:spPr>
          <a:xfrm>
            <a:off x="4799769" y="6370099"/>
            <a:ext cx="1393330" cy="215444"/>
          </a:xfrm>
          <a:prstGeom prst="rect">
            <a:avLst/>
          </a:prstGeom>
        </p:spPr>
        <p:txBody>
          <a:bodyPr wrap="none">
            <a:spAutoFit/>
          </a:bodyPr>
          <a:lstStyle/>
          <a:p>
            <a:pPr defTabSz="609630"/>
            <a:r>
              <a:rPr lang="en-CA" sz="800">
                <a:solidFill>
                  <a:prstClr val="black"/>
                </a:solidFill>
                <a:latin typeface="Open Sauce" panose="020B0604020202020204" charset="0"/>
                <a:ea typeface="Open Sans" panose="020B0606030504020204" pitchFamily="34" charset="0"/>
                <a:cs typeface="Open Sans" panose="020B0606030504020204" pitchFamily="34" charset="0"/>
              </a:rPr>
              <a:t>Source: </a:t>
            </a:r>
            <a:r>
              <a:rPr lang="en-CA" sz="800">
                <a:solidFill>
                  <a:prstClr val="black"/>
                </a:solidFill>
                <a:latin typeface="Open Sauce" panose="020B0604020202020204" charset="0"/>
                <a:ea typeface="Open Sans" panose="020B0606030504020204" pitchFamily="34" charset="0"/>
                <a:cs typeface="Open Sans" panose="020B0606030504020204" pitchFamily="34" charset="0"/>
                <a:hlinkClick r:id="rId5"/>
              </a:rPr>
              <a:t>Our World in Data</a:t>
            </a:r>
            <a:endParaRPr lang="en-CA" sz="800">
              <a:solidFill>
                <a:prstClr val="black"/>
              </a:solidFill>
              <a:latin typeface="Open Sauce" panose="020B0604020202020204" charset="0"/>
              <a:ea typeface="Open Sans" panose="020B0606030504020204" pitchFamily="34" charset="0"/>
              <a:cs typeface="Open Sans" panose="020B0606030504020204" pitchFamily="34" charset="0"/>
            </a:endParaRPr>
          </a:p>
        </p:txBody>
      </p:sp>
      <p:cxnSp>
        <p:nvCxnSpPr>
          <p:cNvPr id="30" name="Straight Connector 29">
            <a:extLst>
              <a:ext uri="{FF2B5EF4-FFF2-40B4-BE49-F238E27FC236}">
                <a16:creationId xmlns:a16="http://schemas.microsoft.com/office/drawing/2014/main" id="{3918758B-2C26-41FC-83B9-9D1391F1C46C}"/>
              </a:ext>
            </a:extLst>
          </p:cNvPr>
          <p:cNvCxnSpPr>
            <a:cxnSpLocks/>
          </p:cNvCxnSpPr>
          <p:nvPr/>
        </p:nvCxnSpPr>
        <p:spPr>
          <a:xfrm>
            <a:off x="1276379" y="4338823"/>
            <a:ext cx="58750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ECDAC9F-C0C8-48C0-A51A-A90C4077596F}"/>
              </a:ext>
            </a:extLst>
          </p:cNvPr>
          <p:cNvSpPr txBox="1"/>
          <p:nvPr/>
        </p:nvSpPr>
        <p:spPr>
          <a:xfrm>
            <a:off x="5447172" y="3854154"/>
            <a:ext cx="1715534" cy="502573"/>
          </a:xfrm>
          <a:prstGeom prst="rect">
            <a:avLst/>
          </a:prstGeom>
          <a:noFill/>
        </p:spPr>
        <p:txBody>
          <a:bodyPr wrap="none" rtlCol="0">
            <a:spAutoFit/>
          </a:bodyPr>
          <a:lstStyle/>
          <a:p>
            <a:pPr algn="r" defTabSz="609630"/>
            <a:r>
              <a:rPr lang="en-CA" sz="1333" b="1">
                <a:solidFill>
                  <a:srgbClr val="FF0000"/>
                </a:solidFill>
                <a:latin typeface="Open Sans" panose="020B0606030504020204" pitchFamily="34" charset="0"/>
                <a:ea typeface="Open Sans" panose="020B0606030504020204" pitchFamily="34" charset="0"/>
                <a:cs typeface="Open Sans" panose="020B0606030504020204" pitchFamily="34" charset="0"/>
              </a:rPr>
              <a:t>Emissions Target: </a:t>
            </a:r>
            <a:br>
              <a:rPr lang="en-CA" sz="1333">
                <a:solidFill>
                  <a:srgbClr val="FF0000"/>
                </a:solidFill>
                <a:latin typeface="Open Sans" panose="020B0606030504020204" pitchFamily="34" charset="0"/>
                <a:ea typeface="Open Sans" panose="020B0606030504020204" pitchFamily="34" charset="0"/>
                <a:cs typeface="Open Sans" panose="020B0606030504020204" pitchFamily="34" charset="0"/>
              </a:rPr>
            </a:br>
            <a:r>
              <a:rPr lang="en-CA" sz="1333" b="1">
                <a:solidFill>
                  <a:prstClr val="black"/>
                </a:solidFill>
                <a:latin typeface="Open Sans" panose="020B0606030504020204" pitchFamily="34" charset="0"/>
                <a:ea typeface="Open Sans" panose="020B0606030504020204" pitchFamily="34" charset="0"/>
                <a:cs typeface="Open Sans" panose="020B0606030504020204" pitchFamily="34" charset="0"/>
              </a:rPr>
              <a:t>22.4</a:t>
            </a:r>
          </a:p>
        </p:txBody>
      </p:sp>
      <p:sp>
        <p:nvSpPr>
          <p:cNvPr id="32" name="TextBox 31">
            <a:extLst>
              <a:ext uri="{FF2B5EF4-FFF2-40B4-BE49-F238E27FC236}">
                <a16:creationId xmlns:a16="http://schemas.microsoft.com/office/drawing/2014/main" id="{FA27C972-CA5A-4B22-A4F9-4B743AE337F6}"/>
              </a:ext>
            </a:extLst>
          </p:cNvPr>
          <p:cNvSpPr txBox="1"/>
          <p:nvPr/>
        </p:nvSpPr>
        <p:spPr>
          <a:xfrm>
            <a:off x="6625257" y="4778558"/>
            <a:ext cx="526170" cy="502573"/>
          </a:xfrm>
          <a:prstGeom prst="rect">
            <a:avLst/>
          </a:prstGeom>
          <a:noFill/>
        </p:spPr>
        <p:txBody>
          <a:bodyPr wrap="none" rtlCol="0">
            <a:spAutoFit/>
          </a:bodyPr>
          <a:lstStyle/>
          <a:p>
            <a:pPr algn="r" defTabSz="609630"/>
            <a:br>
              <a:rPr lang="en-CA" sz="1333">
                <a:solidFill>
                  <a:srgbClr val="92D050"/>
                </a:solidFill>
                <a:latin typeface="Open Sans" panose="020B0606030504020204" pitchFamily="34" charset="0"/>
                <a:ea typeface="Open Sans" panose="020B0606030504020204" pitchFamily="34" charset="0"/>
                <a:cs typeface="Open Sans" panose="020B0606030504020204" pitchFamily="34" charset="0"/>
              </a:rPr>
            </a:br>
            <a:r>
              <a:rPr lang="en-CA" sz="1333" b="1">
                <a:solidFill>
                  <a:prstClr val="black"/>
                </a:solidFill>
                <a:latin typeface="Open Sans" panose="020B0606030504020204" pitchFamily="34" charset="0"/>
                <a:ea typeface="Open Sans" panose="020B0606030504020204" pitchFamily="34" charset="0"/>
                <a:cs typeface="Open Sans" panose="020B0606030504020204" pitchFamily="34" charset="0"/>
              </a:rPr>
              <a:t>13.6</a:t>
            </a:r>
          </a:p>
        </p:txBody>
      </p:sp>
      <p:grpSp>
        <p:nvGrpSpPr>
          <p:cNvPr id="33" name="Group 32">
            <a:extLst>
              <a:ext uri="{FF2B5EF4-FFF2-40B4-BE49-F238E27FC236}">
                <a16:creationId xmlns:a16="http://schemas.microsoft.com/office/drawing/2014/main" id="{3542ECAE-E27C-4A66-AC8E-867ABA2027F3}"/>
              </a:ext>
            </a:extLst>
          </p:cNvPr>
          <p:cNvGrpSpPr/>
          <p:nvPr/>
        </p:nvGrpSpPr>
        <p:grpSpPr>
          <a:xfrm>
            <a:off x="7233307" y="2830312"/>
            <a:ext cx="625079" cy="2047683"/>
            <a:chOff x="12911386" y="3923607"/>
            <a:chExt cx="937618" cy="3071525"/>
          </a:xfrm>
        </p:grpSpPr>
        <p:cxnSp>
          <p:nvCxnSpPr>
            <p:cNvPr id="34" name="Straight Connector 33">
              <a:extLst>
                <a:ext uri="{FF2B5EF4-FFF2-40B4-BE49-F238E27FC236}">
                  <a16:creationId xmlns:a16="http://schemas.microsoft.com/office/drawing/2014/main" id="{FB00408E-192C-4608-BB9E-5DDBAA070FF2}"/>
                </a:ext>
              </a:extLst>
            </p:cNvPr>
            <p:cNvCxnSpPr/>
            <p:nvPr/>
          </p:nvCxnSpPr>
          <p:spPr>
            <a:xfrm>
              <a:off x="12911386" y="6995132"/>
              <a:ext cx="937618"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3FD7CB19-7192-4CE1-B22B-D82B798B02F4}"/>
                </a:ext>
              </a:extLst>
            </p:cNvPr>
            <p:cNvGrpSpPr/>
            <p:nvPr/>
          </p:nvGrpSpPr>
          <p:grpSpPr>
            <a:xfrm>
              <a:off x="12911386" y="3923607"/>
              <a:ext cx="937618" cy="3071525"/>
              <a:chOff x="12911386" y="3923607"/>
              <a:chExt cx="937618" cy="3071525"/>
            </a:xfrm>
          </p:grpSpPr>
          <p:cxnSp>
            <p:nvCxnSpPr>
              <p:cNvPr id="36" name="Straight Connector 35">
                <a:extLst>
                  <a:ext uri="{FF2B5EF4-FFF2-40B4-BE49-F238E27FC236}">
                    <a16:creationId xmlns:a16="http://schemas.microsoft.com/office/drawing/2014/main" id="{CF9AAE71-FBA9-4B54-ACED-8168C9938621}"/>
                  </a:ext>
                </a:extLst>
              </p:cNvPr>
              <p:cNvCxnSpPr/>
              <p:nvPr/>
            </p:nvCxnSpPr>
            <p:spPr>
              <a:xfrm>
                <a:off x="12911386" y="3923607"/>
                <a:ext cx="937618"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314A790-88EB-4A05-A054-7EC327F87A03}"/>
                  </a:ext>
                </a:extLst>
              </p:cNvPr>
              <p:cNvCxnSpPr>
                <a:cxnSpLocks/>
              </p:cNvCxnSpPr>
              <p:nvPr/>
            </p:nvCxnSpPr>
            <p:spPr>
              <a:xfrm flipV="1">
                <a:off x="13849004" y="3923607"/>
                <a:ext cx="0" cy="307152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8D7FBD8-FB74-40CD-B5E4-C0F6D779BE28}"/>
                  </a:ext>
                </a:extLst>
              </p:cNvPr>
              <p:cNvCxnSpPr/>
              <p:nvPr/>
            </p:nvCxnSpPr>
            <p:spPr>
              <a:xfrm>
                <a:off x="12911386" y="6144465"/>
                <a:ext cx="937618"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39" name="TextBox 38">
            <a:extLst>
              <a:ext uri="{FF2B5EF4-FFF2-40B4-BE49-F238E27FC236}">
                <a16:creationId xmlns:a16="http://schemas.microsoft.com/office/drawing/2014/main" id="{B10A464D-D903-48C1-9DBB-FC9EAA78AC9C}"/>
              </a:ext>
            </a:extLst>
          </p:cNvPr>
          <p:cNvSpPr txBox="1"/>
          <p:nvPr/>
        </p:nvSpPr>
        <p:spPr>
          <a:xfrm>
            <a:off x="8060564" y="2401968"/>
            <a:ext cx="2756890" cy="532903"/>
          </a:xfrm>
          <a:prstGeom prst="rect">
            <a:avLst/>
          </a:prstGeom>
          <a:noFill/>
        </p:spPr>
        <p:txBody>
          <a:bodyPr wrap="square" lIns="60960" tIns="30480" rIns="60960" bIns="30480" anchor="t">
            <a:spAutoFit/>
          </a:bodyPr>
          <a:lstStyle/>
          <a:p>
            <a:pPr algn="ctr" defTabSz="609630">
              <a:lnSpc>
                <a:spcPct val="107000"/>
              </a:lnSpc>
              <a:spcAft>
                <a:spcPts val="267"/>
              </a:spcAft>
              <a:tabLst>
                <a:tab pos="660433" algn="l"/>
              </a:tabLst>
            </a:pPr>
            <a:r>
              <a:rPr lang="en-CA" sz="1467">
                <a:solidFill>
                  <a:srgbClr val="312F30"/>
                </a:solidFill>
                <a:latin typeface="Open Sans"/>
                <a:ea typeface="Open Sans"/>
                <a:cs typeface="Open Sans"/>
              </a:rPr>
              <a:t>FOOD SYSTEM ACCOUNTS FOR</a:t>
            </a:r>
          </a:p>
        </p:txBody>
      </p:sp>
      <p:sp>
        <p:nvSpPr>
          <p:cNvPr id="40" name="TextBox 39">
            <a:extLst>
              <a:ext uri="{FF2B5EF4-FFF2-40B4-BE49-F238E27FC236}">
                <a16:creationId xmlns:a16="http://schemas.microsoft.com/office/drawing/2014/main" id="{99BCF796-A2E1-4C1F-8B9C-C06416F462CF}"/>
              </a:ext>
            </a:extLst>
          </p:cNvPr>
          <p:cNvSpPr txBox="1"/>
          <p:nvPr/>
        </p:nvSpPr>
        <p:spPr>
          <a:xfrm>
            <a:off x="7977030" y="4268106"/>
            <a:ext cx="3240863" cy="1012585"/>
          </a:xfrm>
          <a:prstGeom prst="rect">
            <a:avLst/>
          </a:prstGeom>
          <a:noFill/>
        </p:spPr>
        <p:txBody>
          <a:bodyPr wrap="square" lIns="60960" tIns="30480" rIns="60960" bIns="30480" anchor="t">
            <a:spAutoFit/>
          </a:bodyPr>
          <a:lstStyle/>
          <a:p>
            <a:pPr algn="ctr" defTabSz="609630">
              <a:lnSpc>
                <a:spcPct val="107000"/>
              </a:lnSpc>
              <a:spcAft>
                <a:spcPts val="267"/>
              </a:spcAft>
              <a:tabLst>
                <a:tab pos="660433" algn="l"/>
              </a:tabLst>
            </a:pPr>
            <a:r>
              <a:rPr lang="en-CA" sz="3200" b="1">
                <a:solidFill>
                  <a:schemeClr val="accent6">
                    <a:lumMod val="75000"/>
                  </a:schemeClr>
                </a:solidFill>
                <a:latin typeface="Open Sauce SemiBold"/>
                <a:ea typeface="Open Sans"/>
                <a:cs typeface="Open Sans"/>
              </a:rPr>
              <a:t>60% </a:t>
            </a:r>
          </a:p>
          <a:p>
            <a:pPr algn="ctr" defTabSz="609630">
              <a:lnSpc>
                <a:spcPct val="107000"/>
              </a:lnSpc>
              <a:spcAft>
                <a:spcPts val="267"/>
              </a:spcAft>
              <a:tabLst>
                <a:tab pos="660433" algn="l"/>
              </a:tabLst>
            </a:pPr>
            <a:r>
              <a:rPr lang="en-CA" sz="1200">
                <a:solidFill>
                  <a:schemeClr val="accent6">
                    <a:lumMod val="75000"/>
                  </a:schemeClr>
                </a:solidFill>
                <a:latin typeface="Open Sans"/>
                <a:ea typeface="Open Sans"/>
                <a:cs typeface="Open Sans"/>
              </a:rPr>
              <a:t>OF THE EMISSIONS </a:t>
            </a:r>
            <a:br>
              <a:rPr lang="en-CA" sz="1200">
                <a:solidFill>
                  <a:schemeClr val="accent6">
                    <a:lumMod val="75000"/>
                  </a:schemeClr>
                </a:solidFill>
                <a:latin typeface="Open Sans"/>
                <a:ea typeface="Open Sans"/>
                <a:cs typeface="Open Sans"/>
              </a:rPr>
            </a:br>
            <a:r>
              <a:rPr lang="en-CA" sz="1200">
                <a:solidFill>
                  <a:schemeClr val="accent6">
                    <a:lumMod val="75000"/>
                  </a:schemeClr>
                </a:solidFill>
                <a:latin typeface="Open Sans"/>
                <a:ea typeface="Open Sans"/>
                <a:cs typeface="Open Sans"/>
              </a:rPr>
              <a:t>REDUCTION TARGET</a:t>
            </a:r>
            <a:endParaRPr lang="en-CA" sz="120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25A5A4C4-4373-4E66-A399-C9E34410DA8E}"/>
              </a:ext>
            </a:extLst>
          </p:cNvPr>
          <p:cNvSpPr txBox="1"/>
          <p:nvPr/>
        </p:nvSpPr>
        <p:spPr>
          <a:xfrm>
            <a:off x="9296543" y="3911606"/>
            <a:ext cx="407628" cy="291362"/>
          </a:xfrm>
          <a:prstGeom prst="rect">
            <a:avLst/>
          </a:prstGeom>
          <a:noFill/>
        </p:spPr>
        <p:txBody>
          <a:bodyPr wrap="square" lIns="60960" tIns="30480" rIns="60960" bIns="30480" anchor="t">
            <a:spAutoFit/>
          </a:bodyPr>
          <a:lstStyle/>
          <a:p>
            <a:pPr defTabSz="609630">
              <a:lnSpc>
                <a:spcPct val="107000"/>
              </a:lnSpc>
              <a:spcAft>
                <a:spcPts val="267"/>
              </a:spcAft>
              <a:tabLst>
                <a:tab pos="660433" algn="l"/>
              </a:tabLst>
            </a:pPr>
            <a:r>
              <a:rPr lang="en-CA" sz="1467">
                <a:solidFill>
                  <a:srgbClr val="312F30"/>
                </a:solidFill>
                <a:latin typeface="Open Sans"/>
                <a:ea typeface="Open Sans"/>
                <a:cs typeface="Open Sans"/>
              </a:rPr>
              <a:t>&amp;</a:t>
            </a:r>
            <a:endParaRPr lang="en-CA" sz="1467">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587512EA-59FC-4933-8A0F-0295527CE919}"/>
              </a:ext>
            </a:extLst>
          </p:cNvPr>
          <p:cNvSpPr txBox="1"/>
          <p:nvPr/>
        </p:nvSpPr>
        <p:spPr>
          <a:xfrm>
            <a:off x="6636600" y="2441646"/>
            <a:ext cx="526106" cy="297454"/>
          </a:xfrm>
          <a:prstGeom prst="rect">
            <a:avLst/>
          </a:prstGeom>
          <a:noFill/>
        </p:spPr>
        <p:txBody>
          <a:bodyPr wrap="none" rtlCol="0">
            <a:spAutoFit/>
          </a:bodyPr>
          <a:lstStyle/>
          <a:p>
            <a:pPr algn="r" defTabSz="609630"/>
            <a:r>
              <a:rPr lang="en-CA" sz="1333" b="1">
                <a:solidFill>
                  <a:srgbClr val="266041"/>
                </a:solidFill>
                <a:latin typeface="Open Sans" panose="020B0606030504020204" pitchFamily="34" charset="0"/>
                <a:ea typeface="Open Sans" panose="020B0606030504020204" pitchFamily="34" charset="0"/>
                <a:cs typeface="Open Sans" panose="020B0606030504020204" pitchFamily="34" charset="0"/>
              </a:rPr>
              <a:t>49.8</a:t>
            </a:r>
          </a:p>
        </p:txBody>
      </p:sp>
      <p:sp>
        <p:nvSpPr>
          <p:cNvPr id="43" name="TextBox 42">
            <a:extLst>
              <a:ext uri="{FF2B5EF4-FFF2-40B4-BE49-F238E27FC236}">
                <a16:creationId xmlns:a16="http://schemas.microsoft.com/office/drawing/2014/main" id="{637B8EB5-A226-46BA-B7EC-2C0D88241087}"/>
              </a:ext>
            </a:extLst>
          </p:cNvPr>
          <p:cNvSpPr txBox="1"/>
          <p:nvPr/>
        </p:nvSpPr>
        <p:spPr>
          <a:xfrm>
            <a:off x="6555947" y="3016368"/>
            <a:ext cx="6096000" cy="814967"/>
          </a:xfrm>
          <a:prstGeom prst="rect">
            <a:avLst/>
          </a:prstGeom>
          <a:noFill/>
        </p:spPr>
        <p:txBody>
          <a:bodyPr wrap="square" lIns="60960" tIns="30480" rIns="60960" bIns="30480" anchor="t">
            <a:spAutoFit/>
          </a:bodyPr>
          <a:lstStyle/>
          <a:p>
            <a:pPr algn="ctr" defTabSz="609630">
              <a:lnSpc>
                <a:spcPct val="107000"/>
              </a:lnSpc>
              <a:spcAft>
                <a:spcPts val="267"/>
              </a:spcAft>
              <a:tabLst>
                <a:tab pos="660433" algn="l"/>
              </a:tabLst>
            </a:pPr>
            <a:r>
              <a:rPr lang="en-CA" sz="3200" b="1" spc="200">
                <a:solidFill>
                  <a:schemeClr val="accent6">
                    <a:lumMod val="75000"/>
                  </a:schemeClr>
                </a:solidFill>
                <a:latin typeface="Open Sauce SemiBold"/>
                <a:ea typeface="Open Sans"/>
                <a:cs typeface="Open Sans"/>
              </a:rPr>
              <a:t>27%-33% </a:t>
            </a:r>
          </a:p>
          <a:p>
            <a:pPr algn="ctr" defTabSz="609630">
              <a:lnSpc>
                <a:spcPct val="107000"/>
              </a:lnSpc>
              <a:spcAft>
                <a:spcPts val="267"/>
              </a:spcAft>
              <a:tabLst>
                <a:tab pos="660433" algn="l"/>
              </a:tabLst>
            </a:pPr>
            <a:r>
              <a:rPr lang="en-CA" sz="1200">
                <a:solidFill>
                  <a:schemeClr val="accent6">
                    <a:lumMod val="75000"/>
                  </a:schemeClr>
                </a:solidFill>
                <a:latin typeface="Open Sans"/>
                <a:ea typeface="Open Sans"/>
                <a:cs typeface="Open Sans"/>
              </a:rPr>
              <a:t>OF TOTAL GLOBAL EMISSIONS</a:t>
            </a:r>
            <a:endParaRPr lang="en-CA" sz="1200">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31B29BBC-9716-4DC3-B031-A396B7A9EAE5}"/>
              </a:ext>
            </a:extLst>
          </p:cNvPr>
          <p:cNvSpPr txBox="1"/>
          <p:nvPr/>
        </p:nvSpPr>
        <p:spPr>
          <a:xfrm>
            <a:off x="4775385" y="6429689"/>
            <a:ext cx="5108683" cy="288477"/>
          </a:xfrm>
          <a:prstGeom prst="rect">
            <a:avLst/>
          </a:prstGeom>
          <a:noFill/>
        </p:spPr>
        <p:txBody>
          <a:bodyPr wrap="square">
            <a:spAutoFit/>
          </a:bodyPr>
          <a:lstStyle/>
          <a:p>
            <a:pPr algn="r" defTabSz="609630">
              <a:lnSpc>
                <a:spcPts val="1773"/>
              </a:lnSpc>
            </a:pPr>
            <a:r>
              <a:rPr lang="en-US" sz="700" spc="25">
                <a:solidFill>
                  <a:prstClr val="black"/>
                </a:solidFill>
                <a:latin typeface="Open Sauce"/>
                <a:ea typeface="+mn-lt"/>
                <a:cs typeface="Calibri"/>
              </a:rPr>
              <a:t>Note: Long-term emissions share of food systems was back-calculated using 2019 food system contribution of 27%</a:t>
            </a:r>
            <a:endParaRPr lang="en-US" sz="700">
              <a:solidFill>
                <a:prstClr val="black"/>
              </a:solidFill>
              <a:latin typeface="Calibri"/>
              <a:cs typeface="Calibri"/>
            </a:endParaRPr>
          </a:p>
        </p:txBody>
      </p:sp>
      <p:sp>
        <p:nvSpPr>
          <p:cNvPr id="24" name="Title 1">
            <a:extLst>
              <a:ext uri="{FF2B5EF4-FFF2-40B4-BE49-F238E27FC236}">
                <a16:creationId xmlns:a16="http://schemas.microsoft.com/office/drawing/2014/main" id="{25F4B856-C242-4211-8755-E351F75F36C7}"/>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1. The Food System in Canada</a:t>
            </a: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344;p12">
            <a:extLst>
              <a:ext uri="{FF2B5EF4-FFF2-40B4-BE49-F238E27FC236}">
                <a16:creationId xmlns:a16="http://schemas.microsoft.com/office/drawing/2014/main" id="{296BD2B8-51A0-DADD-1C5E-77AA7862808D}"/>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1164375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CA" sz="3200">
                <a:solidFill>
                  <a:srgbClr val="699433"/>
                </a:solidFill>
                <a:latin typeface="Montserrat"/>
                <a:ea typeface="+mj-ea"/>
                <a:cs typeface="+mj-cs"/>
              </a:rPr>
              <a:t>The Rise of Multi-National Food Processors</a:t>
            </a:r>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DC07238-1D3E-4423-8E97-CF8B037101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6" name="Google Shape;328;p11">
            <a:extLst>
              <a:ext uri="{FF2B5EF4-FFF2-40B4-BE49-F238E27FC236}">
                <a16:creationId xmlns:a16="http://schemas.microsoft.com/office/drawing/2014/main" id="{AF356047-557D-493D-858F-12EB492A364A}"/>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1097CA6-FEEA-40EA-8F2C-002902D02D31}"/>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13" name="Content Placeholder 2">
            <a:extLst>
              <a:ext uri="{FF2B5EF4-FFF2-40B4-BE49-F238E27FC236}">
                <a16:creationId xmlns:a16="http://schemas.microsoft.com/office/drawing/2014/main" id="{DEAFBCD7-BC33-40FC-86E1-752E336B6E5A}"/>
              </a:ext>
            </a:extLst>
          </p:cNvPr>
          <p:cNvSpPr>
            <a:spLocks noGrp="1"/>
          </p:cNvSpPr>
          <p:nvPr>
            <p:ph idx="1"/>
          </p:nvPr>
        </p:nvSpPr>
        <p:spPr>
          <a:xfrm>
            <a:off x="551192" y="1825625"/>
            <a:ext cx="9583614" cy="4351338"/>
          </a:xfrm>
        </p:spPr>
        <p:txBody>
          <a:bodyPr>
            <a:noAutofit/>
          </a:bodyPr>
          <a:lstStyle/>
          <a:p>
            <a:pPr marL="0" indent="0">
              <a:spcBef>
                <a:spcPts val="0"/>
              </a:spcBef>
              <a:spcAft>
                <a:spcPts val="1200"/>
              </a:spcAft>
              <a:buNone/>
            </a:pPr>
            <a:r>
              <a:rPr lang="en-US" sz="2200"/>
              <a:t>These are public companies focused on maximizing shareholder value. Researches identified the following strategies used by leading brands:</a:t>
            </a:r>
          </a:p>
          <a:p>
            <a:pPr marL="857250" lvl="1" indent="-400050">
              <a:spcBef>
                <a:spcPts val="0"/>
              </a:spcBef>
              <a:spcAft>
                <a:spcPts val="1200"/>
              </a:spcAft>
              <a:buFont typeface="+mj-lt"/>
              <a:buAutoNum type="romanLcPeriod"/>
            </a:pPr>
            <a:r>
              <a:rPr lang="en-US" sz="2000" b="1"/>
              <a:t>Reduce intense competition </a:t>
            </a:r>
            <a:r>
              <a:rPr lang="en-US" sz="2000"/>
              <a:t>while maintaining dominance over smaller rivals;</a:t>
            </a:r>
          </a:p>
          <a:p>
            <a:pPr marL="857250" lvl="1" indent="-400050">
              <a:spcBef>
                <a:spcPts val="0"/>
              </a:spcBef>
              <a:spcAft>
                <a:spcPts val="1200"/>
              </a:spcAft>
              <a:buFont typeface="+mj-lt"/>
              <a:buAutoNum type="romanLcPeriod"/>
            </a:pPr>
            <a:r>
              <a:rPr lang="en-US" sz="2000" b="1"/>
              <a:t>Raise barriers </a:t>
            </a:r>
            <a:r>
              <a:rPr lang="en-US" sz="2000"/>
              <a:t>to market entry by new competitors;</a:t>
            </a:r>
          </a:p>
          <a:p>
            <a:pPr marL="857250" lvl="1" indent="-400050">
              <a:spcBef>
                <a:spcPts val="0"/>
              </a:spcBef>
              <a:spcAft>
                <a:spcPts val="1200"/>
              </a:spcAft>
              <a:buFont typeface="+mj-lt"/>
              <a:buAutoNum type="romanLcPeriod"/>
            </a:pPr>
            <a:r>
              <a:rPr lang="en-US" sz="2000"/>
              <a:t>Use brand power and marketing to </a:t>
            </a:r>
            <a:r>
              <a:rPr lang="en-US" sz="2000" b="1"/>
              <a:t>overshadow disruptive products</a:t>
            </a:r>
          </a:p>
          <a:p>
            <a:pPr marL="857250" lvl="1" indent="-400050">
              <a:spcBef>
                <a:spcPts val="0"/>
              </a:spcBef>
              <a:spcAft>
                <a:spcPts val="1200"/>
              </a:spcAft>
              <a:buFont typeface="+mj-lt"/>
              <a:buAutoNum type="romanLcPeriod"/>
            </a:pPr>
            <a:r>
              <a:rPr lang="en-US" sz="2000"/>
              <a:t>Increase </a:t>
            </a:r>
            <a:r>
              <a:rPr lang="en-US" sz="2000" b="1"/>
              <a:t>firm buyer power </a:t>
            </a:r>
            <a:r>
              <a:rPr lang="en-US" sz="2000"/>
              <a:t>over suppliers; </a:t>
            </a:r>
          </a:p>
          <a:p>
            <a:pPr marL="857250" lvl="1" indent="-400050">
              <a:spcBef>
                <a:spcPts val="0"/>
              </a:spcBef>
              <a:spcAft>
                <a:spcPts val="1200"/>
              </a:spcAft>
              <a:buFont typeface="+mj-lt"/>
              <a:buAutoNum type="romanLcPeriod"/>
            </a:pPr>
            <a:r>
              <a:rPr lang="en-US" sz="2000"/>
              <a:t>Increase </a:t>
            </a:r>
            <a:r>
              <a:rPr lang="en-US" sz="2000" b="1"/>
              <a:t>firm seller power </a:t>
            </a:r>
            <a:r>
              <a:rPr lang="en-US" sz="2000"/>
              <a:t>over retailers and distributors; and</a:t>
            </a:r>
          </a:p>
          <a:p>
            <a:pPr marL="857250" lvl="1" indent="-400050">
              <a:spcBef>
                <a:spcPts val="0"/>
              </a:spcBef>
              <a:spcAft>
                <a:spcPts val="1200"/>
              </a:spcAft>
              <a:buFont typeface="+mj-lt"/>
              <a:buAutoNum type="romanLcPeriod"/>
            </a:pPr>
            <a:r>
              <a:rPr lang="en-US" sz="2000"/>
              <a:t>Leverage </a:t>
            </a:r>
            <a:r>
              <a:rPr lang="en-US" sz="2000" b="1"/>
              <a:t>informational power asymmetries </a:t>
            </a:r>
            <a:r>
              <a:rPr lang="en-US" sz="2000"/>
              <a:t>in relations with consumers.</a:t>
            </a:r>
          </a:p>
          <a:p>
            <a:pPr>
              <a:spcBef>
                <a:spcPts val="0"/>
              </a:spcBef>
              <a:spcAft>
                <a:spcPts val="1200"/>
              </a:spcAft>
            </a:pPr>
            <a:endParaRPr lang="en-US" sz="2400"/>
          </a:p>
        </p:txBody>
      </p:sp>
      <p:sp>
        <p:nvSpPr>
          <p:cNvPr id="16" name="TextBox 15">
            <a:extLst>
              <a:ext uri="{FF2B5EF4-FFF2-40B4-BE49-F238E27FC236}">
                <a16:creationId xmlns:a16="http://schemas.microsoft.com/office/drawing/2014/main" id="{8911732C-D9D1-4961-BA27-4D7FCCBAB467}"/>
              </a:ext>
            </a:extLst>
          </p:cNvPr>
          <p:cNvSpPr txBox="1"/>
          <p:nvPr/>
        </p:nvSpPr>
        <p:spPr>
          <a:xfrm>
            <a:off x="309601" y="5587399"/>
            <a:ext cx="10188000" cy="1015663"/>
          </a:xfrm>
          <a:prstGeom prst="rect">
            <a:avLst/>
          </a:prstGeom>
          <a:noFill/>
        </p:spPr>
        <p:txBody>
          <a:bodyPr wrap="square" rtlCol="0">
            <a:spAutoFit/>
          </a:bodyPr>
          <a:lstStyle/>
          <a:p>
            <a:pPr marL="806450" indent="-806450">
              <a:tabLst>
                <a:tab pos="806450" algn="l"/>
              </a:tabLst>
            </a:pPr>
            <a:r>
              <a:rPr lang="en-CA" sz="1200"/>
              <a:t>References: 	</a:t>
            </a:r>
            <a:r>
              <a:rPr lang="en-US" sz="1200">
                <a:hlinkClick r:id="rId4"/>
              </a:rPr>
              <a:t>Market strategies used by processed food manufacturers to increase and consolidate their power: a systematic review and document analysis</a:t>
            </a:r>
            <a:r>
              <a:rPr lang="en-CA" sz="1200">
                <a:hlinkClick r:id="rId4"/>
              </a:rPr>
              <a:t>, </a:t>
            </a:r>
            <a:r>
              <a:rPr lang="en-CA" sz="1200" err="1">
                <a:hlinkClick r:id="rId4"/>
              </a:rPr>
              <a:t>Globalizaion</a:t>
            </a:r>
            <a:r>
              <a:rPr lang="en-CA" sz="1200">
                <a:hlinkClick r:id="rId4"/>
              </a:rPr>
              <a:t> and Health, 2021</a:t>
            </a:r>
            <a:br>
              <a:rPr lang="en-CA" sz="1200"/>
            </a:br>
            <a:r>
              <a:rPr lang="en-CA" sz="1200">
                <a:hlinkClick r:id="rId5"/>
              </a:rPr>
              <a:t>Revealed: The true extent of America’s food monopolies, and who pats  the price, The Guardian, 2021</a:t>
            </a:r>
            <a:endParaRPr lang="en-CA" sz="1200"/>
          </a:p>
          <a:p>
            <a:pPr marL="806450" indent="-806450">
              <a:tabLst>
                <a:tab pos="806450" algn="l"/>
              </a:tabLst>
            </a:pPr>
            <a:r>
              <a:rPr lang="en-CA" sz="1200"/>
              <a:t> 	</a:t>
            </a:r>
            <a:r>
              <a:rPr lang="en-CA" sz="1200">
                <a:hlinkClick r:id="rId6"/>
              </a:rPr>
              <a:t>https://www.cbc.ca/news/business/price-discrimination-column-don-pittis-1.6799620</a:t>
            </a:r>
            <a:r>
              <a:rPr lang="en-CA" sz="1200"/>
              <a:t> </a:t>
            </a:r>
          </a:p>
          <a:p>
            <a:endParaRPr lang="en-CA" sz="1200"/>
          </a:p>
        </p:txBody>
      </p:sp>
      <p:sp>
        <p:nvSpPr>
          <p:cNvPr id="9" name="Title 1">
            <a:extLst>
              <a:ext uri="{FF2B5EF4-FFF2-40B4-BE49-F238E27FC236}">
                <a16:creationId xmlns:a16="http://schemas.microsoft.com/office/drawing/2014/main" id="{DAE6B190-4C2A-4EA6-8D6D-496629C29EEA}"/>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1. The Food System in Canada</a:t>
            </a: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7343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86E0B1-89A0-4A39-A811-CDE6724CC84C}"/>
              </a:ext>
            </a:extLst>
          </p:cNvPr>
          <p:cNvSpPr/>
          <p:nvPr/>
        </p:nvSpPr>
        <p:spPr>
          <a:xfrm>
            <a:off x="0" y="5087815"/>
            <a:ext cx="10024651" cy="1137138"/>
          </a:xfrm>
          <a:prstGeom prst="rect">
            <a:avLst/>
          </a:prstGeom>
          <a:solidFill>
            <a:srgbClr val="AE2B23"/>
          </a:solidFill>
          <a:ln>
            <a:solidFill>
              <a:srgbClr val="AE2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1200"/>
              </a:spcAft>
            </a:pPr>
            <a:r>
              <a:rPr lang="en-US" sz="2400" b="1"/>
              <a:t>Farmers receive subsidies while grocery chains delivery record profits. </a:t>
            </a:r>
          </a:p>
        </p:txBody>
      </p:sp>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CA">
                <a:solidFill>
                  <a:srgbClr val="699433"/>
                </a:solidFill>
                <a:latin typeface="Montserrat"/>
                <a:ea typeface="+mj-ea"/>
                <a:cs typeface="+mj-cs"/>
              </a:rPr>
              <a:t>Grocery Oligopolies Are Also Chasing Profits</a:t>
            </a:r>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DC07238-1D3E-4423-8E97-CF8B037101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6" name="Google Shape;328;p11">
            <a:extLst>
              <a:ext uri="{FF2B5EF4-FFF2-40B4-BE49-F238E27FC236}">
                <a16:creationId xmlns:a16="http://schemas.microsoft.com/office/drawing/2014/main" id="{AF356047-557D-493D-858F-12EB492A364A}"/>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1097CA6-FEEA-40EA-8F2C-002902D02D31}"/>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13" name="Content Placeholder 2">
            <a:extLst>
              <a:ext uri="{FF2B5EF4-FFF2-40B4-BE49-F238E27FC236}">
                <a16:creationId xmlns:a16="http://schemas.microsoft.com/office/drawing/2014/main" id="{DEAFBCD7-BC33-40FC-86E1-752E336B6E5A}"/>
              </a:ext>
            </a:extLst>
          </p:cNvPr>
          <p:cNvSpPr>
            <a:spLocks noGrp="1"/>
          </p:cNvSpPr>
          <p:nvPr>
            <p:ph idx="1"/>
          </p:nvPr>
        </p:nvSpPr>
        <p:spPr>
          <a:xfrm>
            <a:off x="457201" y="1825625"/>
            <a:ext cx="9572868" cy="3191852"/>
          </a:xfrm>
        </p:spPr>
        <p:txBody>
          <a:bodyPr vert="horz" lIns="91440" tIns="45720" rIns="91440" bIns="45720" rtlCol="0" anchor="t">
            <a:noAutofit/>
          </a:bodyPr>
          <a:lstStyle/>
          <a:p>
            <a:pPr>
              <a:spcBef>
                <a:spcPts val="0"/>
              </a:spcBef>
              <a:spcAft>
                <a:spcPts val="1200"/>
              </a:spcAft>
            </a:pPr>
            <a:r>
              <a:rPr lang="en-US" sz="2200"/>
              <a:t>Grocers and Multinationals have been collaborating for a long time – the systems benefits them both. </a:t>
            </a:r>
          </a:p>
          <a:p>
            <a:pPr lvl="1">
              <a:spcBef>
                <a:spcPts val="0"/>
              </a:spcBef>
              <a:spcAft>
                <a:spcPts val="1200"/>
              </a:spcAft>
            </a:pPr>
            <a:r>
              <a:rPr lang="en-US" sz="2200"/>
              <a:t>Slotting fees are required when new companies want to sell through grocery chains. </a:t>
            </a:r>
          </a:p>
          <a:p>
            <a:pPr lvl="1">
              <a:spcBef>
                <a:spcPts val="0"/>
              </a:spcBef>
              <a:spcAft>
                <a:spcPts val="1200"/>
              </a:spcAft>
            </a:pPr>
            <a:r>
              <a:rPr lang="en-US" sz="2200"/>
              <a:t>Placement Fees allows larger companies to get premium shelf space (pricing out smaller players). </a:t>
            </a:r>
          </a:p>
          <a:p>
            <a:pPr>
              <a:spcBef>
                <a:spcPts val="0"/>
              </a:spcBef>
              <a:spcAft>
                <a:spcPts val="1200"/>
              </a:spcAft>
            </a:pPr>
            <a:r>
              <a:rPr lang="en-US" sz="2200"/>
              <a:t>Large grocery chains also benefit from government programs (including food stamps in the US and gift card programs in Canada). </a:t>
            </a:r>
          </a:p>
        </p:txBody>
      </p:sp>
      <p:sp>
        <p:nvSpPr>
          <p:cNvPr id="9" name="Title 1">
            <a:extLst>
              <a:ext uri="{FF2B5EF4-FFF2-40B4-BE49-F238E27FC236}">
                <a16:creationId xmlns:a16="http://schemas.microsoft.com/office/drawing/2014/main" id="{766879F8-2172-499B-BC81-8D98C6960896}"/>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1. The Food System in Canada</a:t>
            </a: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52612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CA">
                <a:solidFill>
                  <a:srgbClr val="699433"/>
                </a:solidFill>
                <a:latin typeface="Montserrat"/>
                <a:ea typeface="+mj-ea"/>
                <a:cs typeface="+mj-cs"/>
                <a:sym typeface="Fira Sans SemiBold"/>
              </a:rPr>
              <a:t>The current food system is harming Canadians</a:t>
            </a:r>
            <a:endParaRPr lang="en-CA">
              <a:solidFill>
                <a:srgbClr val="699433"/>
              </a:solidFill>
              <a:latin typeface="Montserrat"/>
              <a:ea typeface="+mj-ea"/>
              <a:cs typeface="+mj-cs"/>
            </a:endParaRPr>
          </a:p>
        </p:txBody>
      </p:sp>
      <p:sp>
        <p:nvSpPr>
          <p:cNvPr id="15" name="Content Placeholder 2"/>
          <p:cNvSpPr>
            <a:spLocks noGrp="1"/>
          </p:cNvSpPr>
          <p:nvPr>
            <p:ph idx="1"/>
          </p:nvPr>
        </p:nvSpPr>
        <p:spPr>
          <a:xfrm>
            <a:off x="457201" y="1825625"/>
            <a:ext cx="10304584" cy="4351338"/>
          </a:xfrm>
        </p:spPr>
        <p:txBody>
          <a:bodyPr>
            <a:normAutofit/>
          </a:bodyPr>
          <a:lstStyle/>
          <a:p>
            <a:pPr>
              <a:spcBef>
                <a:spcPts val="0"/>
              </a:spcBef>
              <a:spcAft>
                <a:spcPts val="1200"/>
              </a:spcAft>
            </a:pPr>
            <a:r>
              <a:rPr lang="en-US" sz="2400"/>
              <a:t>More food is ultra-processed and less “real” than ever before</a:t>
            </a:r>
          </a:p>
          <a:p>
            <a:pPr>
              <a:spcBef>
                <a:spcPts val="0"/>
              </a:spcBef>
              <a:spcAft>
                <a:spcPts val="1200"/>
              </a:spcAft>
            </a:pPr>
            <a:endParaRPr lang="en-US" sz="2400"/>
          </a:p>
          <a:p>
            <a:pPr>
              <a:spcBef>
                <a:spcPts val="0"/>
              </a:spcBef>
              <a:spcAft>
                <a:spcPts val="1200"/>
              </a:spcAft>
            </a:pPr>
            <a:endParaRPr lang="en-US" sz="2400"/>
          </a:p>
          <a:p>
            <a:pPr>
              <a:spcBef>
                <a:spcPts val="0"/>
              </a:spcBef>
              <a:spcAft>
                <a:spcPts val="1200"/>
              </a:spcAft>
            </a:pPr>
            <a:endParaRPr lang="en-US" sz="2400"/>
          </a:p>
          <a:p>
            <a:pPr>
              <a:spcBef>
                <a:spcPts val="0"/>
              </a:spcBef>
              <a:spcAft>
                <a:spcPts val="1200"/>
              </a:spcAft>
            </a:pPr>
            <a:r>
              <a:rPr lang="en-US" sz="2400"/>
              <a:t>Ultra-processed food has been identified as a major health risk</a:t>
            </a:r>
          </a:p>
          <a:p>
            <a:pPr lvl="1">
              <a:spcBef>
                <a:spcPts val="0"/>
              </a:spcBef>
              <a:spcAft>
                <a:spcPts val="1200"/>
              </a:spcAft>
            </a:pPr>
            <a:r>
              <a:rPr lang="en-US" sz="2200"/>
              <a:t>50% increase in cardiovascular disease-related death</a:t>
            </a:r>
          </a:p>
          <a:p>
            <a:pPr lvl="1">
              <a:spcBef>
                <a:spcPts val="0"/>
              </a:spcBef>
              <a:spcAft>
                <a:spcPts val="1200"/>
              </a:spcAft>
            </a:pPr>
            <a:r>
              <a:rPr lang="en-US" sz="2200"/>
              <a:t>48-53% higher risk of anxiety</a:t>
            </a:r>
          </a:p>
          <a:p>
            <a:pPr lvl="1">
              <a:spcBef>
                <a:spcPts val="0"/>
              </a:spcBef>
              <a:spcAft>
                <a:spcPts val="1200"/>
              </a:spcAft>
            </a:pPr>
            <a:r>
              <a:rPr lang="en-US" sz="2200"/>
              <a:t>12% greater risk of type 2 diabetes</a:t>
            </a:r>
          </a:p>
          <a:p>
            <a:pPr>
              <a:spcBef>
                <a:spcPts val="0"/>
              </a:spcBef>
              <a:spcAft>
                <a:spcPts val="1200"/>
              </a:spcAft>
            </a:pPr>
            <a:r>
              <a:rPr lang="en-US" sz="2400"/>
              <a:t>14% of adults around the world are addicted to these types of foods</a:t>
            </a:r>
            <a:endParaRPr lang="en-US" sz="2000"/>
          </a:p>
          <a:p>
            <a:pPr lvl="1">
              <a:spcBef>
                <a:spcPts val="0"/>
              </a:spcBef>
              <a:spcAft>
                <a:spcPts val="1200"/>
              </a:spcAft>
            </a:pPr>
            <a:endParaRPr lang="en-US" sz="2200"/>
          </a:p>
          <a:p>
            <a:pPr>
              <a:spcBef>
                <a:spcPts val="0"/>
              </a:spcBef>
              <a:spcAft>
                <a:spcPts val="1200"/>
              </a:spcAft>
            </a:pPr>
            <a:endParaRPr lang="en-US" sz="2400"/>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DC07238-1D3E-4423-8E97-CF8B037101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6" name="Google Shape;328;p11">
            <a:extLst>
              <a:ext uri="{FF2B5EF4-FFF2-40B4-BE49-F238E27FC236}">
                <a16:creationId xmlns:a16="http://schemas.microsoft.com/office/drawing/2014/main" id="{AF356047-557D-493D-858F-12EB492A364A}"/>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1097CA6-FEEA-40EA-8F2C-002902D02D31}"/>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2" name="TextBox 1">
            <a:extLst>
              <a:ext uri="{FF2B5EF4-FFF2-40B4-BE49-F238E27FC236}">
                <a16:creationId xmlns:a16="http://schemas.microsoft.com/office/drawing/2014/main" id="{7E30A4E2-191E-4DFB-98A9-42AB54D018B9}"/>
              </a:ext>
            </a:extLst>
          </p:cNvPr>
          <p:cNvSpPr txBox="1"/>
          <p:nvPr/>
        </p:nvSpPr>
        <p:spPr>
          <a:xfrm>
            <a:off x="457201" y="6038463"/>
            <a:ext cx="6896824" cy="276999"/>
          </a:xfrm>
          <a:prstGeom prst="rect">
            <a:avLst/>
          </a:prstGeom>
          <a:noFill/>
        </p:spPr>
        <p:txBody>
          <a:bodyPr wrap="none" rtlCol="0">
            <a:spAutoFit/>
          </a:bodyPr>
          <a:lstStyle/>
          <a:p>
            <a:r>
              <a:rPr lang="en-CA" sz="1200"/>
              <a:t>References: </a:t>
            </a:r>
            <a:r>
              <a:rPr lang="en-CA" sz="1200">
                <a:hlinkClick r:id="rId4"/>
              </a:rPr>
              <a:t>Ultra-Processed food exposure and adverse health outcomes, The British Medical Journal, 2024</a:t>
            </a:r>
            <a:endParaRPr lang="en-CA" sz="1200"/>
          </a:p>
        </p:txBody>
      </p:sp>
      <p:sp>
        <p:nvSpPr>
          <p:cNvPr id="3" name="Rectangle 2">
            <a:extLst>
              <a:ext uri="{FF2B5EF4-FFF2-40B4-BE49-F238E27FC236}">
                <a16:creationId xmlns:a16="http://schemas.microsoft.com/office/drawing/2014/main" id="{3F7FBB95-1EEF-45FD-9C7C-778FD6C4655F}"/>
              </a:ext>
            </a:extLst>
          </p:cNvPr>
          <p:cNvSpPr/>
          <p:nvPr/>
        </p:nvSpPr>
        <p:spPr>
          <a:xfrm>
            <a:off x="622742" y="2365719"/>
            <a:ext cx="10135341" cy="1200329"/>
          </a:xfrm>
          <a:prstGeom prst="rect">
            <a:avLst/>
          </a:prstGeom>
        </p:spPr>
        <p:txBody>
          <a:bodyPr wrap="square">
            <a:spAutoFit/>
          </a:bodyPr>
          <a:lstStyle/>
          <a:p>
            <a:pPr lvl="1">
              <a:spcBef>
                <a:spcPts val="0"/>
              </a:spcBef>
              <a:spcAft>
                <a:spcPts val="1200"/>
              </a:spcAft>
            </a:pPr>
            <a:r>
              <a:rPr lang="en-US" sz="2200" i="1">
                <a:solidFill>
                  <a:schemeClr val="accent6">
                    <a:lumMod val="75000"/>
                  </a:schemeClr>
                </a:solidFill>
              </a:rPr>
              <a:t>“</a:t>
            </a:r>
            <a:r>
              <a:rPr lang="en-US" sz="2400" i="1">
                <a:solidFill>
                  <a:schemeClr val="accent6">
                    <a:lumMod val="75000"/>
                  </a:schemeClr>
                </a:solidFill>
              </a:rPr>
              <a:t>Ultra-processed foods are formulations of ingredients, mostly of exclusive industrial use, typically created by series of industrial techniques and processes (hence ‘ultra-processed’).”</a:t>
            </a:r>
            <a:endParaRPr lang="en-US" sz="2200" i="1">
              <a:solidFill>
                <a:schemeClr val="accent6">
                  <a:lumMod val="75000"/>
                </a:schemeClr>
              </a:solidFill>
            </a:endParaRPr>
          </a:p>
        </p:txBody>
      </p:sp>
      <p:sp>
        <p:nvSpPr>
          <p:cNvPr id="10" name="Title 1">
            <a:extLst>
              <a:ext uri="{FF2B5EF4-FFF2-40B4-BE49-F238E27FC236}">
                <a16:creationId xmlns:a16="http://schemas.microsoft.com/office/drawing/2014/main" id="{A70A4BDA-F0A1-45A1-A351-EC3F2DCFEA4E}"/>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1. The Food System in Canada</a:t>
            </a: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33380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Kool-Aid Drink Mix Unsweetened - Grape">
            <a:extLst>
              <a:ext uri="{FF2B5EF4-FFF2-40B4-BE49-F238E27FC236}">
                <a16:creationId xmlns:a16="http://schemas.microsoft.com/office/drawing/2014/main" id="{7031C3E1-5E81-4B8A-BD0F-C6E23F7283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a:stretch/>
        </p:blipFill>
        <p:spPr bwMode="auto">
          <a:xfrm>
            <a:off x="5615353" y="0"/>
            <a:ext cx="6096003"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CA" sz="2400">
                <a:solidFill>
                  <a:srgbClr val="699433"/>
                </a:solidFill>
                <a:latin typeface="Montserrat"/>
                <a:ea typeface="+mj-ea"/>
                <a:cs typeface="+mj-cs"/>
                <a:sym typeface="Fira Sans SemiBold"/>
              </a:rPr>
              <a:t>Risk of Unregulated Marketing</a:t>
            </a:r>
            <a:endParaRPr lang="en-CA" sz="2400">
              <a:solidFill>
                <a:srgbClr val="699433"/>
              </a:solidFill>
              <a:latin typeface="Montserrat"/>
              <a:ea typeface="+mj-ea"/>
              <a:cs typeface="+mj-cs"/>
            </a:endParaRPr>
          </a:p>
        </p:txBody>
      </p:sp>
      <p:sp>
        <p:nvSpPr>
          <p:cNvPr id="15" name="Content Placeholder 2"/>
          <p:cNvSpPr>
            <a:spLocks noGrp="1"/>
          </p:cNvSpPr>
          <p:nvPr>
            <p:ph idx="1"/>
          </p:nvPr>
        </p:nvSpPr>
        <p:spPr>
          <a:xfrm>
            <a:off x="457201" y="1825625"/>
            <a:ext cx="4806461" cy="4351338"/>
          </a:xfrm>
        </p:spPr>
        <p:txBody>
          <a:bodyPr vert="horz" lIns="91440" tIns="45720" rIns="91440" bIns="45720" rtlCol="0" anchor="t">
            <a:normAutofit/>
          </a:bodyPr>
          <a:lstStyle/>
          <a:p>
            <a:pPr>
              <a:spcBef>
                <a:spcPts val="0"/>
              </a:spcBef>
              <a:spcAft>
                <a:spcPts val="1200"/>
              </a:spcAft>
            </a:pPr>
            <a:r>
              <a:rPr lang="en-US" sz="2200"/>
              <a:t>Despite these health risks, products continue to be marketed and packaged in a way to downplay these health risks and are often promoted as healthy</a:t>
            </a:r>
          </a:p>
          <a:p>
            <a:pPr>
              <a:spcBef>
                <a:spcPts val="0"/>
              </a:spcBef>
              <a:spcAft>
                <a:spcPts val="1200"/>
              </a:spcAft>
            </a:pPr>
            <a:r>
              <a:rPr lang="en-US" sz="2200"/>
              <a:t>Governments and non-profits are forced to combat this misleading marketing with an insignificant budget. </a:t>
            </a:r>
          </a:p>
          <a:p>
            <a:pPr lvl="1">
              <a:spcBef>
                <a:spcPts val="0"/>
              </a:spcBef>
              <a:spcAft>
                <a:spcPts val="1200"/>
              </a:spcAft>
            </a:pPr>
            <a:endParaRPr lang="en-US" sz="2200"/>
          </a:p>
          <a:p>
            <a:pPr>
              <a:spcBef>
                <a:spcPts val="0"/>
              </a:spcBef>
              <a:spcAft>
                <a:spcPts val="1200"/>
              </a:spcAft>
            </a:pPr>
            <a:endParaRPr lang="en-US" sz="2400"/>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DC07238-1D3E-4423-8E97-CF8B037101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6" name="Google Shape;328;p11">
            <a:extLst>
              <a:ext uri="{FF2B5EF4-FFF2-40B4-BE49-F238E27FC236}">
                <a16:creationId xmlns:a16="http://schemas.microsoft.com/office/drawing/2014/main" id="{AF356047-557D-493D-858F-12EB492A364A}"/>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1097CA6-FEEA-40EA-8F2C-002902D02D31}"/>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2" name="TextBox 1">
            <a:extLst>
              <a:ext uri="{FF2B5EF4-FFF2-40B4-BE49-F238E27FC236}">
                <a16:creationId xmlns:a16="http://schemas.microsoft.com/office/drawing/2014/main" id="{7E30A4E2-191E-4DFB-98A9-42AB54D018B9}"/>
              </a:ext>
            </a:extLst>
          </p:cNvPr>
          <p:cNvSpPr txBox="1"/>
          <p:nvPr/>
        </p:nvSpPr>
        <p:spPr>
          <a:xfrm>
            <a:off x="449178" y="5548236"/>
            <a:ext cx="5037221" cy="738664"/>
          </a:xfrm>
          <a:prstGeom prst="rect">
            <a:avLst/>
          </a:prstGeom>
          <a:noFill/>
        </p:spPr>
        <p:txBody>
          <a:bodyPr wrap="square" rtlCol="0">
            <a:spAutoFit/>
          </a:bodyPr>
          <a:lstStyle/>
          <a:p>
            <a:pPr marL="903288" indent="-903288"/>
            <a:r>
              <a:rPr lang="en-CA" sz="1400"/>
              <a:t>References:</a:t>
            </a:r>
            <a:r>
              <a:rPr lang="en-CA" sz="1400">
                <a:hlinkClick r:id="rId5"/>
              </a:rPr>
              <a:t> 	Food and beverage advertising expenditures in Canada in 2016 and 2019 across media, BMC Public Health, 2022</a:t>
            </a:r>
            <a:endParaRPr lang="en-CA" sz="1400"/>
          </a:p>
        </p:txBody>
      </p:sp>
      <p:sp>
        <p:nvSpPr>
          <p:cNvPr id="3" name="Oval 2">
            <a:extLst>
              <a:ext uri="{FF2B5EF4-FFF2-40B4-BE49-F238E27FC236}">
                <a16:creationId xmlns:a16="http://schemas.microsoft.com/office/drawing/2014/main" id="{CBD2DE02-DF2E-4C85-9F61-47B9AA913CBA}"/>
              </a:ext>
            </a:extLst>
          </p:cNvPr>
          <p:cNvSpPr/>
          <p:nvPr/>
        </p:nvSpPr>
        <p:spPr>
          <a:xfrm>
            <a:off x="5955326" y="633047"/>
            <a:ext cx="1828800" cy="2086701"/>
          </a:xfrm>
          <a:prstGeom prst="ellipse">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a:extLst>
              <a:ext uri="{FF2B5EF4-FFF2-40B4-BE49-F238E27FC236}">
                <a16:creationId xmlns:a16="http://schemas.microsoft.com/office/drawing/2014/main" id="{A9896B72-B9DA-4E6E-B3C9-E415AB16385B}"/>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1. The Food System in Canada</a:t>
            </a: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A289126E-1571-4245-BDF1-6BE0054F6EF9}"/>
              </a:ext>
            </a:extLst>
          </p:cNvPr>
          <p:cNvSpPr/>
          <p:nvPr/>
        </p:nvSpPr>
        <p:spPr>
          <a:xfrm>
            <a:off x="7354111" y="2975408"/>
            <a:ext cx="1828800" cy="1271950"/>
          </a:xfrm>
          <a:prstGeom prst="ellipse">
            <a:avLst/>
          </a:prstGeom>
          <a:noFill/>
          <a:ln w="762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7364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CA">
                <a:solidFill>
                  <a:srgbClr val="699433"/>
                </a:solidFill>
                <a:latin typeface="Montserrat"/>
                <a:ea typeface="+mj-ea"/>
                <a:cs typeface="+mj-cs"/>
                <a:sym typeface="Fira Sans SemiBold"/>
              </a:rPr>
              <a:t>Why do we need to rethink our food systems? </a:t>
            </a:r>
            <a:endParaRPr lang="en-CA">
              <a:solidFill>
                <a:srgbClr val="699433"/>
              </a:solidFill>
              <a:latin typeface="Montserrat"/>
              <a:ea typeface="+mj-ea"/>
              <a:cs typeface="+mj-cs"/>
            </a:endParaRPr>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DC07238-1D3E-4423-8E97-CF8B037101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6" name="Google Shape;328;p11">
            <a:extLst>
              <a:ext uri="{FF2B5EF4-FFF2-40B4-BE49-F238E27FC236}">
                <a16:creationId xmlns:a16="http://schemas.microsoft.com/office/drawing/2014/main" id="{AF356047-557D-493D-858F-12EB492A364A}"/>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1097CA6-FEEA-40EA-8F2C-002902D02D31}"/>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2" name="TextBox 1">
            <a:extLst>
              <a:ext uri="{FF2B5EF4-FFF2-40B4-BE49-F238E27FC236}">
                <a16:creationId xmlns:a16="http://schemas.microsoft.com/office/drawing/2014/main" id="{7E30A4E2-191E-4DFB-98A9-42AB54D018B9}"/>
              </a:ext>
            </a:extLst>
          </p:cNvPr>
          <p:cNvSpPr txBox="1"/>
          <p:nvPr/>
        </p:nvSpPr>
        <p:spPr>
          <a:xfrm>
            <a:off x="457201" y="5875324"/>
            <a:ext cx="7746672" cy="461665"/>
          </a:xfrm>
          <a:prstGeom prst="rect">
            <a:avLst/>
          </a:prstGeom>
          <a:noFill/>
        </p:spPr>
        <p:txBody>
          <a:bodyPr wrap="square" rtlCol="0">
            <a:spAutoFit/>
          </a:bodyPr>
          <a:lstStyle/>
          <a:p>
            <a:pPr marL="809625" indent="-809625"/>
            <a:r>
              <a:rPr lang="en-CA" sz="1200"/>
              <a:t>References: 	</a:t>
            </a:r>
            <a:r>
              <a:rPr lang="en-CA" sz="1200">
                <a:hlinkClick r:id="rId4"/>
              </a:rPr>
              <a:t>https://abcnews.go.com/International/1-year-war-ukraine-affecting-food-supplies-prices/story?id=97320422</a:t>
            </a:r>
            <a:endParaRPr lang="en-CA" sz="1200"/>
          </a:p>
          <a:p>
            <a:pPr marL="809625" indent="-809625"/>
            <a:r>
              <a:rPr lang="en-CA" sz="1200"/>
              <a:t>	Food Distribution Guy, Nov 2023, Richard Baker</a:t>
            </a:r>
          </a:p>
        </p:txBody>
      </p:sp>
      <p:sp>
        <p:nvSpPr>
          <p:cNvPr id="3" name="Rectangle 2">
            <a:extLst>
              <a:ext uri="{FF2B5EF4-FFF2-40B4-BE49-F238E27FC236}">
                <a16:creationId xmlns:a16="http://schemas.microsoft.com/office/drawing/2014/main" id="{A16C1060-3E82-41C0-AC12-52E9908A98AC}"/>
              </a:ext>
            </a:extLst>
          </p:cNvPr>
          <p:cNvSpPr/>
          <p:nvPr/>
        </p:nvSpPr>
        <p:spPr>
          <a:xfrm>
            <a:off x="457201" y="1688123"/>
            <a:ext cx="1738922" cy="1254367"/>
          </a:xfrm>
          <a:prstGeom prst="rect">
            <a:avLst/>
          </a:prstGeom>
          <a:solidFill>
            <a:srgbClr val="699433"/>
          </a:solidFill>
          <a:ln>
            <a:solidFill>
              <a:srgbClr val="699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t>Supply Chain Vulnerability</a:t>
            </a:r>
          </a:p>
        </p:txBody>
      </p:sp>
      <p:sp>
        <p:nvSpPr>
          <p:cNvPr id="10" name="Rectangle 9">
            <a:extLst>
              <a:ext uri="{FF2B5EF4-FFF2-40B4-BE49-F238E27FC236}">
                <a16:creationId xmlns:a16="http://schemas.microsoft.com/office/drawing/2014/main" id="{383FE397-EC41-4353-B412-5390988F4680}"/>
              </a:ext>
            </a:extLst>
          </p:cNvPr>
          <p:cNvSpPr/>
          <p:nvPr/>
        </p:nvSpPr>
        <p:spPr>
          <a:xfrm>
            <a:off x="457201" y="3022352"/>
            <a:ext cx="1738922" cy="1254367"/>
          </a:xfrm>
          <a:prstGeom prst="rect">
            <a:avLst/>
          </a:prstGeom>
          <a:solidFill>
            <a:srgbClr val="699433"/>
          </a:solidFill>
          <a:ln>
            <a:solidFill>
              <a:srgbClr val="699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t>Climate change</a:t>
            </a:r>
          </a:p>
        </p:txBody>
      </p:sp>
      <p:sp>
        <p:nvSpPr>
          <p:cNvPr id="11" name="Rectangle 10">
            <a:extLst>
              <a:ext uri="{FF2B5EF4-FFF2-40B4-BE49-F238E27FC236}">
                <a16:creationId xmlns:a16="http://schemas.microsoft.com/office/drawing/2014/main" id="{D6083C6E-C7FA-4613-9E85-47446DB38E75}"/>
              </a:ext>
            </a:extLst>
          </p:cNvPr>
          <p:cNvSpPr/>
          <p:nvPr/>
        </p:nvSpPr>
        <p:spPr>
          <a:xfrm>
            <a:off x="457201" y="4376945"/>
            <a:ext cx="1738922" cy="1254367"/>
          </a:xfrm>
          <a:prstGeom prst="rect">
            <a:avLst/>
          </a:prstGeom>
          <a:solidFill>
            <a:srgbClr val="699433"/>
          </a:solidFill>
          <a:ln>
            <a:solidFill>
              <a:srgbClr val="699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t>Changing Demographic</a:t>
            </a:r>
          </a:p>
        </p:txBody>
      </p:sp>
      <p:sp>
        <p:nvSpPr>
          <p:cNvPr id="12" name="Rectangle 11">
            <a:extLst>
              <a:ext uri="{FF2B5EF4-FFF2-40B4-BE49-F238E27FC236}">
                <a16:creationId xmlns:a16="http://schemas.microsoft.com/office/drawing/2014/main" id="{202C06B0-32B9-46DF-8995-7728D02A90C6}"/>
              </a:ext>
            </a:extLst>
          </p:cNvPr>
          <p:cNvSpPr/>
          <p:nvPr/>
        </p:nvSpPr>
        <p:spPr>
          <a:xfrm>
            <a:off x="2180333" y="1688123"/>
            <a:ext cx="8159260" cy="12543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lvl="1" indent="-342900">
              <a:spcBef>
                <a:spcPts val="0"/>
              </a:spcBef>
              <a:spcAft>
                <a:spcPts val="1200"/>
              </a:spcAft>
              <a:buFont typeface="Arial" panose="020B0604020202020204" pitchFamily="34" charset="0"/>
              <a:buChar char="•"/>
            </a:pPr>
            <a:r>
              <a:rPr lang="en-US" sz="2000">
                <a:solidFill>
                  <a:schemeClr val="tx1"/>
                </a:solidFill>
              </a:rPr>
              <a:t>COVID created massive supply issues as getting good in and out of the country was challenging</a:t>
            </a:r>
          </a:p>
          <a:p>
            <a:pPr marL="363538" lvl="1" indent="-342900">
              <a:spcBef>
                <a:spcPts val="0"/>
              </a:spcBef>
              <a:spcAft>
                <a:spcPts val="1200"/>
              </a:spcAft>
              <a:buFont typeface="Arial" panose="020B0604020202020204" pitchFamily="34" charset="0"/>
              <a:buChar char="•"/>
            </a:pPr>
            <a:r>
              <a:rPr lang="en-US" sz="2000">
                <a:solidFill>
                  <a:schemeClr val="tx1"/>
                </a:solidFill>
              </a:rPr>
              <a:t>War in Ukraine (soybeans and vegetable oil prices spiked)</a:t>
            </a:r>
          </a:p>
        </p:txBody>
      </p:sp>
      <p:sp>
        <p:nvSpPr>
          <p:cNvPr id="13" name="Rectangle 12">
            <a:extLst>
              <a:ext uri="{FF2B5EF4-FFF2-40B4-BE49-F238E27FC236}">
                <a16:creationId xmlns:a16="http://schemas.microsoft.com/office/drawing/2014/main" id="{A8DE6FED-84AE-497D-8EB6-7103E48455C6}"/>
              </a:ext>
            </a:extLst>
          </p:cNvPr>
          <p:cNvSpPr/>
          <p:nvPr/>
        </p:nvSpPr>
        <p:spPr>
          <a:xfrm>
            <a:off x="2180333" y="3022352"/>
            <a:ext cx="8159260" cy="12543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en-CA" sz="2000">
                <a:solidFill>
                  <a:schemeClr val="tx1"/>
                </a:solidFill>
              </a:rPr>
              <a:t>Traditional growing areas are seeing increase volatility in weather systems resulting in less predictable growth</a:t>
            </a:r>
          </a:p>
        </p:txBody>
      </p:sp>
      <p:sp>
        <p:nvSpPr>
          <p:cNvPr id="16" name="Rectangle 15">
            <a:extLst>
              <a:ext uri="{FF2B5EF4-FFF2-40B4-BE49-F238E27FC236}">
                <a16:creationId xmlns:a16="http://schemas.microsoft.com/office/drawing/2014/main" id="{5CA188D8-98E8-4CE7-BC57-275144CDA3CD}"/>
              </a:ext>
            </a:extLst>
          </p:cNvPr>
          <p:cNvSpPr/>
          <p:nvPr/>
        </p:nvSpPr>
        <p:spPr>
          <a:xfrm>
            <a:off x="2180333" y="4376945"/>
            <a:ext cx="8159260" cy="125436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en-US" sz="2000">
                <a:solidFill>
                  <a:schemeClr val="tx1"/>
                </a:solidFill>
              </a:rPr>
              <a:t>Gen Z and Millennials are less brand loyal and more sustainability minded driving a different mindset on food consumption</a:t>
            </a:r>
          </a:p>
        </p:txBody>
      </p:sp>
      <p:sp>
        <p:nvSpPr>
          <p:cNvPr id="18" name="Title 1">
            <a:extLst>
              <a:ext uri="{FF2B5EF4-FFF2-40B4-BE49-F238E27FC236}">
                <a16:creationId xmlns:a16="http://schemas.microsoft.com/office/drawing/2014/main" id="{40377C25-6B5A-4806-8CC6-5A41030B43DD}"/>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1. The Food System in Canada</a:t>
            </a: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87134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11" name="Google Shape;344;p12">
            <a:extLst>
              <a:ext uri="{FF2B5EF4-FFF2-40B4-BE49-F238E27FC236}">
                <a16:creationId xmlns:a16="http://schemas.microsoft.com/office/drawing/2014/main" id="{3157FA21-9364-82C0-3052-078613188785}"/>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000" b="1"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28;p11">
            <a:extLst>
              <a:ext uri="{FF2B5EF4-FFF2-40B4-BE49-F238E27FC236}">
                <a16:creationId xmlns:a16="http://schemas.microsoft.com/office/drawing/2014/main" id="{DA7540C5-3E13-8771-E11B-745CEC919EF9}"/>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15" name="Google Shape;305;p8">
            <a:extLst>
              <a:ext uri="{FF2B5EF4-FFF2-40B4-BE49-F238E27FC236}">
                <a16:creationId xmlns:a16="http://schemas.microsoft.com/office/drawing/2014/main" id="{1863D6E9-032D-400B-AE22-F749631D0EDF}"/>
              </a:ext>
            </a:extLst>
          </p:cNvPr>
          <p:cNvSpPr txBox="1">
            <a:spLocks/>
          </p:cNvSpPr>
          <p:nvPr/>
        </p:nvSpPr>
        <p:spPr>
          <a:xfrm>
            <a:off x="698499" y="1584661"/>
            <a:ext cx="10671466" cy="296824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50800" marR="0" lvl="0" indent="0" defTabSz="914400" rtl="0" eaLnBrk="1" fontAlgn="auto" latinLnBrk="0" hangingPunct="1">
              <a:lnSpc>
                <a:spcPct val="90000"/>
              </a:lnSpc>
              <a:spcBef>
                <a:spcPts val="1000"/>
              </a:spcBef>
              <a:spcAft>
                <a:spcPts val="0"/>
              </a:spcAft>
              <a:buClr>
                <a:srgbClr val="000000"/>
              </a:buClr>
              <a:buSzPts val="2800"/>
              <a:buFont typeface="Arial"/>
              <a:buNone/>
              <a:tabLst/>
              <a:defRPr/>
            </a:pPr>
            <a:r>
              <a:rPr kumimoji="0" lang="en-US" sz="2400" b="0" i="0" u="none" strike="noStrike" kern="0" cap="none" spc="0" normalizeH="0" baseline="0" noProof="0">
                <a:ln>
                  <a:noFill/>
                </a:ln>
                <a:solidFill>
                  <a:srgbClr val="000000"/>
                </a:solidFill>
                <a:effectLst/>
                <a:uLnTx/>
                <a:uFillTx/>
                <a:latin typeface="Open Sans Light"/>
                <a:ea typeface="Open Sans"/>
                <a:cs typeface="Open Sans"/>
                <a:sym typeface="Arial"/>
              </a:rPr>
              <a:t>From coast to coast to coast, the SSFPA acknowledges the ancestral and </a:t>
            </a:r>
            <a:r>
              <a:rPr kumimoji="0" lang="en-US" sz="2400" b="0" i="0" u="none" strike="noStrike" kern="0" cap="none" spc="0" normalizeH="0" baseline="0" noProof="0" err="1">
                <a:ln>
                  <a:noFill/>
                </a:ln>
                <a:solidFill>
                  <a:srgbClr val="000000"/>
                </a:solidFill>
                <a:effectLst/>
                <a:uLnTx/>
                <a:uFillTx/>
                <a:latin typeface="Open Sans Light"/>
                <a:ea typeface="Open Sans"/>
                <a:cs typeface="Open Sans"/>
                <a:sym typeface="Arial"/>
              </a:rPr>
              <a:t>unceded</a:t>
            </a:r>
            <a:r>
              <a:rPr kumimoji="0" lang="en-US" sz="2400" b="0" i="0" u="none" strike="noStrike" kern="0" cap="none" spc="0" normalizeH="0" baseline="0" noProof="0">
                <a:ln>
                  <a:noFill/>
                </a:ln>
                <a:solidFill>
                  <a:srgbClr val="000000"/>
                </a:solidFill>
                <a:effectLst/>
                <a:uLnTx/>
                <a:uFillTx/>
                <a:latin typeface="Open Sans Light"/>
                <a:ea typeface="Open Sans"/>
                <a:cs typeface="Open Sans"/>
                <a:sym typeface="Arial"/>
              </a:rPr>
              <a:t> territory of the Inuit, Metis, and First Nations people that call this land home. We gratefully acknowledge Indigenous peoples as the original caretakers of the lands, waters, and foodways. We believe that our mutual interest in food sovereignty contributes to reconciliation, healing, and our decolonizing journey.</a:t>
            </a:r>
            <a:br>
              <a:rPr kumimoji="0" lang="en-US" sz="2400" b="0" i="0" u="none" strike="noStrike" kern="0" cap="none" spc="0" normalizeH="0" baseline="0" noProof="0">
                <a:ln>
                  <a:noFill/>
                </a:ln>
                <a:solidFill>
                  <a:srgbClr val="000000"/>
                </a:solidFill>
                <a:effectLst/>
                <a:uLnTx/>
                <a:uFillTx/>
                <a:latin typeface="Open Sans Light"/>
                <a:ea typeface="Open Sans"/>
                <a:cs typeface="Open Sans"/>
                <a:sym typeface="Arial"/>
              </a:rPr>
            </a:br>
            <a:endParaRPr lang="en-US" sz="2400" b="0" i="0" u="none" strike="noStrike" kern="0" cap="none" spc="0" normalizeH="0" baseline="0" noProof="0">
              <a:ln>
                <a:noFill/>
              </a:ln>
              <a:solidFill>
                <a:srgbClr val="000000"/>
              </a:solidFill>
              <a:effectLst/>
              <a:uLnTx/>
              <a:uFillTx/>
              <a:latin typeface="Open Sans Light"/>
              <a:ea typeface="Open Sans"/>
              <a:cs typeface="Open Sans"/>
            </a:endParaRPr>
          </a:p>
          <a:p>
            <a:pPr marL="457200" marR="0" lvl="0" indent="-406400" algn="ctr" defTabSz="914400" rtl="0" eaLnBrk="1" fontAlgn="auto" latinLnBrk="0" hangingPunct="1">
              <a:lnSpc>
                <a:spcPct val="90000"/>
              </a:lnSpc>
              <a:spcBef>
                <a:spcPts val="1000"/>
              </a:spcBef>
              <a:spcAft>
                <a:spcPts val="0"/>
              </a:spcAft>
              <a:buClr>
                <a:srgbClr val="000000"/>
              </a:buClr>
              <a:buSzPts val="2800"/>
              <a:buFont typeface="Arial"/>
              <a:buChar char="•"/>
              <a:tabLst/>
              <a:defRPr/>
            </a:pPr>
            <a:endParaRPr kumimoji="0" lang="en-US" sz="2400" b="0" i="0" u="none" strike="noStrike" kern="0" cap="none" spc="0" normalizeH="0" baseline="0" noProof="0">
              <a:ln>
                <a:noFill/>
              </a:ln>
              <a:solidFill>
                <a:srgbClr val="000000"/>
              </a:solidFill>
              <a:effectLst/>
              <a:uLnTx/>
              <a:uFillTx/>
              <a:latin typeface="Open Sans Light"/>
              <a:ea typeface="Open Sans"/>
              <a:cs typeface="Open Sans"/>
              <a:sym typeface="Arial"/>
            </a:endParaRPr>
          </a:p>
          <a:p>
            <a:pPr marL="457200" marR="0" lvl="0" indent="-406400" algn="ctr" defTabSz="914400" rtl="0" eaLnBrk="1" fontAlgn="auto" latinLnBrk="0" hangingPunct="1">
              <a:lnSpc>
                <a:spcPct val="90000"/>
              </a:lnSpc>
              <a:spcBef>
                <a:spcPts val="1000"/>
              </a:spcBef>
              <a:spcAft>
                <a:spcPts val="0"/>
              </a:spcAft>
              <a:buClr>
                <a:srgbClr val="000000"/>
              </a:buClr>
              <a:buSzPts val="2800"/>
              <a:buFont typeface="Arial"/>
              <a:buChar char="•"/>
              <a:tabLst/>
              <a:defRPr/>
            </a:pPr>
            <a:endParaRPr kumimoji="0" lang="en-US" sz="2400" b="0" i="0" u="none" strike="noStrike" kern="0" cap="none" spc="0" normalizeH="0" baseline="0" noProof="0">
              <a:ln>
                <a:noFill/>
              </a:ln>
              <a:solidFill>
                <a:srgbClr val="000000"/>
              </a:solidFill>
              <a:effectLst/>
              <a:uLnTx/>
              <a:uFillTx/>
              <a:latin typeface="Open Sans Light"/>
              <a:ea typeface="Open Sans"/>
              <a:cs typeface="Open Sans"/>
              <a:sym typeface="Arial"/>
            </a:endParaRPr>
          </a:p>
          <a:p>
            <a:pPr marL="482600" marR="0" lvl="0" indent="-342900" algn="l" defTabSz="914400" rtl="0" eaLnBrk="1" fontAlgn="auto" latinLnBrk="0" hangingPunct="1">
              <a:lnSpc>
                <a:spcPct val="90000"/>
              </a:lnSpc>
              <a:spcBef>
                <a:spcPts val="1000"/>
              </a:spcBef>
              <a:spcAft>
                <a:spcPts val="0"/>
              </a:spcAft>
              <a:buClr>
                <a:srgbClr val="759340"/>
              </a:buClr>
              <a:buSzPts val="2200"/>
              <a:buFont typeface="Arial"/>
              <a:buChar char="•"/>
              <a:tabLst/>
              <a:defRPr/>
            </a:pPr>
            <a:endParaRPr kumimoji="0" lang="en-US" sz="2400" b="0" i="0" u="none" strike="noStrike" kern="0" cap="none" spc="0" normalizeH="0" baseline="0" noProof="0">
              <a:ln>
                <a:noFill/>
              </a:ln>
              <a:solidFill>
                <a:srgbClr val="000000"/>
              </a:solidFill>
              <a:effectLst/>
              <a:uLnTx/>
              <a:uFillTx/>
              <a:latin typeface="Fira Sans" panose="020B0503050000020004" pitchFamily="34" charset="0"/>
              <a:ea typeface="Fira Sans" panose="020B0503050000020004" pitchFamily="34" charset="0"/>
              <a:cs typeface="Arial"/>
              <a:sym typeface="Arial"/>
            </a:endParaRPr>
          </a:p>
        </p:txBody>
      </p:sp>
      <p:sp>
        <p:nvSpPr>
          <p:cNvPr id="16" name="Google Shape;302;p8">
            <a:extLst>
              <a:ext uri="{FF2B5EF4-FFF2-40B4-BE49-F238E27FC236}">
                <a16:creationId xmlns:a16="http://schemas.microsoft.com/office/drawing/2014/main" id="{D974A5EF-94C8-44DF-B7E6-AF616AF6253B}"/>
              </a:ext>
            </a:extLst>
          </p:cNvPr>
          <p:cNvSpPr txBox="1">
            <a:spLocks/>
          </p:cNvSpPr>
          <p:nvPr/>
        </p:nvSpPr>
        <p:spPr>
          <a:xfrm>
            <a:off x="691875" y="327850"/>
            <a:ext cx="6779083" cy="153658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000"/>
              <a:buFont typeface="Fira Sans SemiBold"/>
              <a:buNone/>
              <a:defRPr sz="4000" b="1" i="0" u="none" strike="noStrike" cap="none">
                <a:solidFill>
                  <a:schemeClr val="lt1"/>
                </a:solidFill>
                <a:latin typeface="Fira Sans SemiBold"/>
                <a:ea typeface="Fira Sans SemiBold"/>
                <a:cs typeface="Fira Sans SemiBold"/>
                <a:sym typeface="Fira Sans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4000"/>
              <a:buFont typeface="Fira Sans SemiBold"/>
              <a:buNone/>
              <a:tabLst/>
              <a:defRPr/>
            </a:pPr>
            <a:r>
              <a:rPr kumimoji="0" lang="en-US" sz="3800" b="1" i="0" u="none" strike="noStrike" kern="0" cap="none" spc="0" normalizeH="0" baseline="0" noProof="0">
                <a:ln>
                  <a:noFill/>
                </a:ln>
                <a:solidFill>
                  <a:srgbClr val="B13525"/>
                </a:solidFill>
                <a:effectLst/>
                <a:uLnTx/>
                <a:uFillTx/>
                <a:latin typeface="Montserrat" panose="02000505000000020004" pitchFamily="2" charset="77"/>
                <a:sym typeface="Fira Sans SemiBold"/>
              </a:rPr>
              <a:t>Land Acknowledgement</a:t>
            </a:r>
          </a:p>
        </p:txBody>
      </p:sp>
      <p:pic>
        <p:nvPicPr>
          <p:cNvPr id="17" name="Picture 4" descr="Idyllic Lake Facebook Cover Photo">
            <a:extLst>
              <a:ext uri="{FF2B5EF4-FFF2-40B4-BE49-F238E27FC236}">
                <a16:creationId xmlns:a16="http://schemas.microsoft.com/office/drawing/2014/main" id="{EAD16D8B-DE21-42F7-8CF9-1C39874C18D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4289" y="4013427"/>
            <a:ext cx="12320576" cy="29434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9" name="Rectangle 8">
            <a:extLst>
              <a:ext uri="{FF2B5EF4-FFF2-40B4-BE49-F238E27FC236}">
                <a16:creationId xmlns:a16="http://schemas.microsoft.com/office/drawing/2014/main" id="{CCF4CF23-70D3-5407-0227-47C15818B808}"/>
              </a:ext>
            </a:extLst>
          </p:cNvPr>
          <p:cNvSpPr/>
          <p:nvPr/>
        </p:nvSpPr>
        <p:spPr>
          <a:xfrm>
            <a:off x="0" y="0"/>
            <a:ext cx="12261502" cy="6858000"/>
          </a:xfrm>
          <a:prstGeom prst="rect">
            <a:avLst/>
          </a:prstGeom>
          <a:solidFill>
            <a:srgbClr val="EFF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43;p24" descr="A black background with green and grey text&#10;&#10;Description automatically generated">
            <a:extLst>
              <a:ext uri="{FF2B5EF4-FFF2-40B4-BE49-F238E27FC236}">
                <a16:creationId xmlns:a16="http://schemas.microsoft.com/office/drawing/2014/main" id="{525DF271-056A-A363-E7DF-14D5B3955A5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23700" y="4689829"/>
            <a:ext cx="4195302" cy="2045396"/>
          </a:xfrm>
          <a:prstGeom prst="rect">
            <a:avLst/>
          </a:prstGeom>
          <a:noFill/>
          <a:ln>
            <a:noFill/>
          </a:ln>
        </p:spPr>
      </p:pic>
      <p:sp>
        <p:nvSpPr>
          <p:cNvPr id="11" name="Google Shape;37;p24">
            <a:extLst>
              <a:ext uri="{FF2B5EF4-FFF2-40B4-BE49-F238E27FC236}">
                <a16:creationId xmlns:a16="http://schemas.microsoft.com/office/drawing/2014/main" id="{33C79A6D-9880-9907-7EBC-69324B77556C}"/>
              </a:ext>
            </a:extLst>
          </p:cNvPr>
          <p:cNvSpPr txBox="1">
            <a:spLocks/>
          </p:cNvSpPr>
          <p:nvPr/>
        </p:nvSpPr>
        <p:spPr>
          <a:xfrm>
            <a:off x="8849751" y="637010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000" b="1" i="0" u="none" strike="noStrike" kern="1200" cap="none" spc="0" normalizeH="0" baseline="0" noProof="0">
              <a:ln>
                <a:noFill/>
              </a:ln>
              <a:solidFill>
                <a:srgbClr val="000000"/>
              </a:solidFill>
              <a:effectLst/>
              <a:uLnTx/>
              <a:uFillTx/>
              <a:latin typeface="Arial"/>
              <a:cs typeface="Arial"/>
              <a:sym typeface="Arial"/>
            </a:endParaRPr>
          </a:p>
        </p:txBody>
      </p:sp>
      <p:sp>
        <p:nvSpPr>
          <p:cNvPr id="24" name="TextBox 5">
            <a:extLst>
              <a:ext uri="{FF2B5EF4-FFF2-40B4-BE49-F238E27FC236}">
                <a16:creationId xmlns:a16="http://schemas.microsoft.com/office/drawing/2014/main" id="{ADADFD42-7276-4877-9B10-78BB8C7E4163}"/>
              </a:ext>
            </a:extLst>
          </p:cNvPr>
          <p:cNvSpPr txBox="1"/>
          <p:nvPr/>
        </p:nvSpPr>
        <p:spPr>
          <a:xfrm>
            <a:off x="3573413" y="2508823"/>
            <a:ext cx="6020333" cy="148656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defTabSz="914377">
              <a:lnSpc>
                <a:spcPts val="5867"/>
              </a:lnSpc>
            </a:pPr>
            <a:r>
              <a:rPr lang="en-US" sz="4800" b="1" kern="0">
                <a:solidFill>
                  <a:srgbClr val="B13525"/>
                </a:solidFill>
                <a:latin typeface="Montserrat" panose="02000505000000020004" pitchFamily="2" charset="77"/>
                <a:sym typeface="Fira Sans SemiBold"/>
              </a:rPr>
              <a:t>Barriers and</a:t>
            </a:r>
            <a:br>
              <a:rPr lang="en-US" sz="4800" b="1" kern="0">
                <a:solidFill>
                  <a:srgbClr val="B13525"/>
                </a:solidFill>
                <a:latin typeface="Montserrat" panose="02000505000000020004" pitchFamily="2" charset="77"/>
                <a:sym typeface="Fira Sans SemiBold"/>
              </a:rPr>
            </a:br>
            <a:r>
              <a:rPr lang="en-US" sz="4800" b="1" kern="0">
                <a:solidFill>
                  <a:srgbClr val="B13525"/>
                </a:solidFill>
                <a:latin typeface="Montserrat" panose="02000505000000020004" pitchFamily="2" charset="77"/>
                <a:sym typeface="Fira Sans SemiBold"/>
              </a:rPr>
              <a:t>Challenges</a:t>
            </a:r>
          </a:p>
        </p:txBody>
      </p:sp>
      <p:sp>
        <p:nvSpPr>
          <p:cNvPr id="4" name="TextBox 3">
            <a:extLst>
              <a:ext uri="{FF2B5EF4-FFF2-40B4-BE49-F238E27FC236}">
                <a16:creationId xmlns:a16="http://schemas.microsoft.com/office/drawing/2014/main" id="{E63824E6-EA63-42AD-9A74-CA2EDCE57C20}"/>
              </a:ext>
            </a:extLst>
          </p:cNvPr>
          <p:cNvSpPr txBox="1"/>
          <p:nvPr/>
        </p:nvSpPr>
        <p:spPr>
          <a:xfrm>
            <a:off x="3077761" y="2127148"/>
            <a:ext cx="1168910"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800" b="0" i="0" u="none" strike="noStrike" kern="1200" cap="none" spc="0" normalizeH="0" baseline="0" noProof="0">
                <a:ln>
                  <a:noFill/>
                </a:ln>
                <a:solidFill>
                  <a:srgbClr val="C00000"/>
                </a:solidFill>
                <a:effectLst/>
                <a:uLnTx/>
                <a:uFillTx/>
                <a:latin typeface="Arial"/>
                <a:ea typeface="+mn-ea"/>
                <a:cs typeface="+mn-cs"/>
              </a:rPr>
              <a:t>2</a:t>
            </a:r>
          </a:p>
        </p:txBody>
      </p:sp>
      <p:pic>
        <p:nvPicPr>
          <p:cNvPr id="2" name="Picture 1">
            <a:extLst>
              <a:ext uri="{FF2B5EF4-FFF2-40B4-BE49-F238E27FC236}">
                <a16:creationId xmlns:a16="http://schemas.microsoft.com/office/drawing/2014/main" id="{704B9849-B8CC-78D5-9BA7-A009640F29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4540" y="0"/>
            <a:ext cx="2192311" cy="6858000"/>
          </a:xfrm>
          <a:prstGeom prst="rect">
            <a:avLst/>
          </a:prstGeom>
        </p:spPr>
      </p:pic>
      <p:sp>
        <p:nvSpPr>
          <p:cNvPr id="27" name="Freeform 13">
            <a:extLst>
              <a:ext uri="{FF2B5EF4-FFF2-40B4-BE49-F238E27FC236}">
                <a16:creationId xmlns:a16="http://schemas.microsoft.com/office/drawing/2014/main" id="{FF99970F-656F-48B0-899B-596BD47E9055}"/>
              </a:ext>
            </a:extLst>
          </p:cNvPr>
          <p:cNvSpPr/>
          <p:nvPr/>
        </p:nvSpPr>
        <p:spPr>
          <a:xfrm>
            <a:off x="9112678" y="392216"/>
            <a:ext cx="2217345" cy="804644"/>
          </a:xfrm>
          <a:custGeom>
            <a:avLst/>
            <a:gdLst/>
            <a:ahLst/>
            <a:cxnLst/>
            <a:rect l="l" t="t" r="r" b="b"/>
            <a:pathLst>
              <a:path w="1716690" h="622964">
                <a:moveTo>
                  <a:pt x="0" y="0"/>
                </a:moveTo>
                <a:lnTo>
                  <a:pt x="1716690" y="0"/>
                </a:lnTo>
                <a:lnTo>
                  <a:pt x="1716690" y="622964"/>
                </a:lnTo>
                <a:lnTo>
                  <a:pt x="0" y="622964"/>
                </a:lnTo>
                <a:lnTo>
                  <a:pt x="0" y="0"/>
                </a:lnTo>
                <a:close/>
              </a:path>
            </a:pathLst>
          </a:custGeom>
          <a:blipFill>
            <a:blip r:embed="rId5"/>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311909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fr-FR" sz="2400">
                <a:solidFill>
                  <a:srgbClr val="699433"/>
                </a:solidFill>
                <a:latin typeface="Montserrat"/>
                <a:ea typeface="+mj-ea"/>
                <a:cs typeface="+mj-cs"/>
                <a:sym typeface="Fira Sans SemiBold"/>
              </a:rPr>
              <a:t>Policy </a:t>
            </a:r>
            <a:r>
              <a:rPr lang="fr-FR" sz="2400" err="1">
                <a:solidFill>
                  <a:srgbClr val="699433"/>
                </a:solidFill>
                <a:latin typeface="Montserrat"/>
                <a:ea typeface="+mj-ea"/>
                <a:cs typeface="+mj-cs"/>
                <a:sym typeface="Fira Sans SemiBold"/>
              </a:rPr>
              <a:t>Environment</a:t>
            </a:r>
            <a:r>
              <a:rPr lang="fr-FR" sz="2400">
                <a:solidFill>
                  <a:srgbClr val="699433"/>
                </a:solidFill>
                <a:latin typeface="Montserrat"/>
                <a:ea typeface="+mj-ea"/>
                <a:cs typeface="+mj-cs"/>
                <a:sym typeface="Fira Sans SemiBold"/>
              </a:rPr>
              <a:t> </a:t>
            </a:r>
            <a:r>
              <a:rPr lang="fr-FR" sz="2400" err="1">
                <a:solidFill>
                  <a:srgbClr val="699433"/>
                </a:solidFill>
                <a:latin typeface="Montserrat"/>
                <a:ea typeface="+mj-ea"/>
                <a:cs typeface="+mj-cs"/>
                <a:sym typeface="Fira Sans SemiBold"/>
              </a:rPr>
              <a:t>Favours</a:t>
            </a:r>
            <a:r>
              <a:rPr lang="fr-FR" sz="2400">
                <a:solidFill>
                  <a:srgbClr val="699433"/>
                </a:solidFill>
                <a:latin typeface="Montserrat"/>
                <a:ea typeface="+mj-ea"/>
                <a:cs typeface="+mj-cs"/>
                <a:sym typeface="Fira Sans SemiBold"/>
              </a:rPr>
              <a:t> Massive </a:t>
            </a:r>
            <a:r>
              <a:rPr lang="fr-FR" sz="2400" err="1">
                <a:solidFill>
                  <a:srgbClr val="699433"/>
                </a:solidFill>
                <a:latin typeface="Montserrat"/>
                <a:ea typeface="+mj-ea"/>
                <a:cs typeface="+mj-cs"/>
                <a:sym typeface="Fira Sans SemiBold"/>
              </a:rPr>
              <a:t>Companies</a:t>
            </a:r>
            <a:r>
              <a:rPr lang="fr-FR" sz="2400">
                <a:solidFill>
                  <a:srgbClr val="699433"/>
                </a:solidFill>
                <a:latin typeface="Montserrat"/>
                <a:ea typeface="+mj-ea"/>
                <a:cs typeface="+mj-cs"/>
                <a:sym typeface="Fira Sans SemiBold"/>
              </a:rPr>
              <a:t> </a:t>
            </a:r>
            <a:endParaRPr lang="en-CA" sz="2400">
              <a:solidFill>
                <a:srgbClr val="699433"/>
              </a:solidFill>
              <a:latin typeface="Montserrat"/>
              <a:ea typeface="+mj-ea"/>
              <a:cs typeface="+mj-cs"/>
            </a:endParaRPr>
          </a:p>
        </p:txBody>
      </p:sp>
      <p:sp>
        <p:nvSpPr>
          <p:cNvPr id="15" name="Content Placeholder 2"/>
          <p:cNvSpPr>
            <a:spLocks noGrp="1"/>
          </p:cNvSpPr>
          <p:nvPr>
            <p:ph idx="1"/>
          </p:nvPr>
        </p:nvSpPr>
        <p:spPr>
          <a:xfrm>
            <a:off x="457201" y="1825625"/>
            <a:ext cx="7709876" cy="4402138"/>
          </a:xfrm>
        </p:spPr>
        <p:txBody>
          <a:bodyPr vert="horz" lIns="91440" tIns="45720" rIns="91440" bIns="45720" rtlCol="0" anchor="t">
            <a:noAutofit/>
          </a:bodyPr>
          <a:lstStyle/>
          <a:p>
            <a:pPr>
              <a:spcBef>
                <a:spcPts val="0"/>
              </a:spcBef>
              <a:spcAft>
                <a:spcPts val="1200"/>
              </a:spcAft>
            </a:pPr>
            <a:r>
              <a:rPr lang="en-US" sz="2200" dirty="0"/>
              <a:t>Large CPG companies invest significantly in lobbying</a:t>
            </a:r>
          </a:p>
          <a:p>
            <a:pPr lvl="1">
              <a:spcBef>
                <a:spcPts val="0"/>
              </a:spcBef>
              <a:spcAft>
                <a:spcPts val="1200"/>
              </a:spcAft>
            </a:pPr>
            <a:r>
              <a:rPr lang="en-US" sz="2000" dirty="0"/>
              <a:t>Overly restrictive regulations can be prohibitive for smaller businesses (requiring massive investment to meet the requirements)</a:t>
            </a:r>
          </a:p>
          <a:p>
            <a:pPr lvl="1">
              <a:spcBef>
                <a:spcPts val="0"/>
              </a:spcBef>
              <a:spcAft>
                <a:spcPts val="1200"/>
              </a:spcAft>
            </a:pPr>
            <a:r>
              <a:rPr lang="en-US" sz="2000" dirty="0"/>
              <a:t>Governments tend to Focus on larger multinationals with financial support despite the fact that SMEs provide 90% of Canada’s private sector employment. </a:t>
            </a:r>
          </a:p>
          <a:p>
            <a:pPr lvl="1">
              <a:spcBef>
                <a:spcPts val="0"/>
              </a:spcBef>
              <a:spcAft>
                <a:spcPts val="1200"/>
              </a:spcAft>
            </a:pPr>
            <a:r>
              <a:rPr lang="en-US" sz="2000" dirty="0"/>
              <a:t>Restrictive leases allow major grocers to dictate who else can lease space in the plaza they are in. </a:t>
            </a:r>
          </a:p>
          <a:p>
            <a:pPr>
              <a:spcBef>
                <a:spcPts val="0"/>
              </a:spcBef>
              <a:spcAft>
                <a:spcPts val="1200"/>
              </a:spcAft>
            </a:pPr>
            <a:endParaRPr lang="en-US" sz="2400" dirty="0"/>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76250860-2454-4B13-A466-84030F98BCE4}"/>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FACA07A3-643E-4789-AA15-F1C57C42E350}"/>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8" name="TextBox 7">
            <a:extLst>
              <a:ext uri="{FF2B5EF4-FFF2-40B4-BE49-F238E27FC236}">
                <a16:creationId xmlns:a16="http://schemas.microsoft.com/office/drawing/2014/main" id="{E4A42916-544F-404F-9E1D-CC7FA8E43816}"/>
              </a:ext>
            </a:extLst>
          </p:cNvPr>
          <p:cNvSpPr txBox="1"/>
          <p:nvPr/>
        </p:nvSpPr>
        <p:spPr>
          <a:xfrm>
            <a:off x="355395" y="6068555"/>
            <a:ext cx="6913367" cy="276999"/>
          </a:xfrm>
          <a:prstGeom prst="rect">
            <a:avLst/>
          </a:prstGeom>
          <a:noFill/>
        </p:spPr>
        <p:txBody>
          <a:bodyPr wrap="none" rtlCol="0">
            <a:spAutoFit/>
          </a:bodyPr>
          <a:lstStyle/>
          <a:p>
            <a:r>
              <a:rPr lang="en-CA" sz="1200"/>
              <a:t>References:</a:t>
            </a:r>
            <a:r>
              <a:rPr lang="en-US" sz="1200">
                <a:hlinkClick r:id="rId3"/>
              </a:rPr>
              <a:t>Why does Canada’s industrial policy </a:t>
            </a:r>
            <a:r>
              <a:rPr lang="en-US" sz="1200" err="1">
                <a:hlinkClick r:id="rId3"/>
              </a:rPr>
              <a:t>favour</a:t>
            </a:r>
            <a:r>
              <a:rPr lang="en-US" sz="1200">
                <a:hlinkClick r:id="rId3"/>
              </a:rPr>
              <a:t> Big Business over Main Street?, globe and Mail, 2024</a:t>
            </a:r>
            <a:endParaRPr lang="en-CA" sz="1200"/>
          </a:p>
        </p:txBody>
      </p:sp>
      <p:sp>
        <p:nvSpPr>
          <p:cNvPr id="9" name="Title 1">
            <a:extLst>
              <a:ext uri="{FF2B5EF4-FFF2-40B4-BE49-F238E27FC236}">
                <a16:creationId xmlns:a16="http://schemas.microsoft.com/office/drawing/2014/main" id="{4E56666B-E6A3-478E-AC21-DF80F59320B8}"/>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2. Barriers and Challenges</a:t>
            </a: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group of tall buildings&#10;&#10;Description automatically generated">
            <a:extLst>
              <a:ext uri="{FF2B5EF4-FFF2-40B4-BE49-F238E27FC236}">
                <a16:creationId xmlns:a16="http://schemas.microsoft.com/office/drawing/2014/main" id="{F7BD1C8C-FAA8-CEC5-8D07-5FD4A8B62B97}"/>
              </a:ext>
            </a:extLst>
          </p:cNvPr>
          <p:cNvPicPr>
            <a:picLocks noChangeAspect="1"/>
          </p:cNvPicPr>
          <p:nvPr/>
        </p:nvPicPr>
        <p:blipFill rotWithShape="1">
          <a:blip r:embed="rId4"/>
          <a:srcRect l="17235" r="17235"/>
          <a:stretch/>
        </p:blipFill>
        <p:spPr>
          <a:xfrm>
            <a:off x="9006855" y="-28575"/>
            <a:ext cx="4521079" cy="689919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11" name="Slide Number Placeholder 4">
            <a:extLst>
              <a:ext uri="{FF2B5EF4-FFF2-40B4-BE49-F238E27FC236}">
                <a16:creationId xmlns:a16="http://schemas.microsoft.com/office/drawing/2014/main" id="{7674EC46-9891-3211-C944-95DB12ADD078}"/>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21</a:t>
            </a:fld>
            <a:endParaRPr lang="en" i="1">
              <a:solidFill>
                <a:srgbClr val="699433"/>
              </a:solidFill>
              <a:latin typeface="Arial"/>
              <a:cs typeface="Arial"/>
            </a:endParaRPr>
          </a:p>
        </p:txBody>
      </p:sp>
    </p:spTree>
    <p:extLst>
      <p:ext uri="{BB962C8B-B14F-4D97-AF65-F5344CB8AC3E}">
        <p14:creationId xmlns:p14="http://schemas.microsoft.com/office/powerpoint/2010/main" val="756304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pPr marL="266700" indent="-266700"/>
            <a:r>
              <a:rPr lang="en-US" sz="2000">
                <a:solidFill>
                  <a:srgbClr val="699433"/>
                </a:solidFill>
                <a:latin typeface="Montserrat"/>
                <a:ea typeface="+mj-ea"/>
                <a:cs typeface="+mj-cs"/>
                <a:sym typeface="Fira Sans SemiBold"/>
              </a:rPr>
              <a:t>The “Missing Middle” limits the growth of food businesses</a:t>
            </a:r>
            <a:endParaRPr lang="en-CA" sz="2000">
              <a:solidFill>
                <a:srgbClr val="699433"/>
              </a:solidFill>
              <a:latin typeface="Montserrat"/>
              <a:ea typeface="+mj-ea"/>
              <a:cs typeface="+mj-cs"/>
            </a:endParaRPr>
          </a:p>
        </p:txBody>
      </p:sp>
      <p:sp>
        <p:nvSpPr>
          <p:cNvPr id="15" name="Content Placeholder 2"/>
          <p:cNvSpPr>
            <a:spLocks noGrp="1"/>
          </p:cNvSpPr>
          <p:nvPr>
            <p:ph idx="1"/>
          </p:nvPr>
        </p:nvSpPr>
        <p:spPr>
          <a:xfrm>
            <a:off x="457201" y="1825625"/>
            <a:ext cx="6902000" cy="4351338"/>
          </a:xfrm>
        </p:spPr>
        <p:txBody>
          <a:bodyPr vert="horz" lIns="91440" tIns="45720" rIns="91440" bIns="45720" rtlCol="0" anchor="t">
            <a:noAutofit/>
          </a:bodyPr>
          <a:lstStyle/>
          <a:p>
            <a:pPr>
              <a:spcBef>
                <a:spcPts val="0"/>
              </a:spcBef>
              <a:spcAft>
                <a:spcPts val="1200"/>
              </a:spcAft>
            </a:pPr>
            <a:r>
              <a:rPr lang="en-US" sz="2400" dirty="0"/>
              <a:t>Lack of regional infrastructure (The “Missing middle”) has made it challenging to scale regional food businesses. </a:t>
            </a:r>
          </a:p>
          <a:p>
            <a:pPr lvl="1">
              <a:spcBef>
                <a:spcPts val="0"/>
              </a:spcBef>
              <a:spcAft>
                <a:spcPts val="1200"/>
              </a:spcAft>
            </a:pPr>
            <a:r>
              <a:rPr lang="en-US" sz="2200" dirty="0"/>
              <a:t>Co-packing / Shared processing</a:t>
            </a:r>
          </a:p>
          <a:p>
            <a:pPr lvl="1">
              <a:spcBef>
                <a:spcPts val="0"/>
              </a:spcBef>
              <a:spcAft>
                <a:spcPts val="1200"/>
              </a:spcAft>
            </a:pPr>
            <a:r>
              <a:rPr lang="en-US" sz="2200" dirty="0"/>
              <a:t>Packaging / Canning</a:t>
            </a:r>
          </a:p>
          <a:p>
            <a:pPr lvl="1">
              <a:spcBef>
                <a:spcPts val="0"/>
              </a:spcBef>
              <a:spcAft>
                <a:spcPts val="1200"/>
              </a:spcAft>
            </a:pPr>
            <a:r>
              <a:rPr lang="en-US" sz="2200" dirty="0"/>
              <a:t>Local Distribution</a:t>
            </a:r>
          </a:p>
          <a:p>
            <a:pPr lvl="1">
              <a:spcBef>
                <a:spcPts val="0"/>
              </a:spcBef>
              <a:spcAft>
                <a:spcPts val="1200"/>
              </a:spcAft>
            </a:pPr>
            <a:r>
              <a:rPr lang="en-US" sz="2200" dirty="0"/>
              <a:t>New Retail Models</a:t>
            </a:r>
          </a:p>
          <a:p>
            <a:pPr lvl="1">
              <a:spcBef>
                <a:spcPts val="0"/>
              </a:spcBef>
              <a:spcAft>
                <a:spcPts val="1200"/>
              </a:spcAft>
            </a:pPr>
            <a:r>
              <a:rPr lang="en-US" sz="2200" dirty="0"/>
              <a:t>Lack of Comprehensive Data</a:t>
            </a:r>
          </a:p>
          <a:p>
            <a:pPr lvl="1">
              <a:spcBef>
                <a:spcPts val="0"/>
              </a:spcBef>
              <a:spcAft>
                <a:spcPts val="1200"/>
              </a:spcAft>
            </a:pPr>
            <a:endParaRPr lang="en-US" sz="2200" dirty="0"/>
          </a:p>
          <a:p>
            <a:pPr>
              <a:spcBef>
                <a:spcPts val="0"/>
              </a:spcBef>
              <a:spcAft>
                <a:spcPts val="1200"/>
              </a:spcAft>
            </a:pPr>
            <a:endParaRPr lang="en-US" sz="2200" dirty="0"/>
          </a:p>
          <a:p>
            <a:pPr marL="0" indent="0">
              <a:spcBef>
                <a:spcPts val="0"/>
              </a:spcBef>
              <a:spcAft>
                <a:spcPts val="1200"/>
              </a:spcAft>
              <a:buNone/>
            </a:pPr>
            <a:endParaRPr lang="en-US" sz="2400" dirty="0"/>
          </a:p>
          <a:p>
            <a:pPr>
              <a:spcBef>
                <a:spcPts val="0"/>
              </a:spcBef>
              <a:spcAft>
                <a:spcPts val="1200"/>
              </a:spcAft>
            </a:pPr>
            <a:endParaRPr lang="en-US" sz="2400" dirty="0"/>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76250860-2454-4B13-A466-84030F98BCE4}"/>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FACA07A3-643E-4789-AA15-F1C57C42E350}"/>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8" name="Title 1">
            <a:extLst>
              <a:ext uri="{FF2B5EF4-FFF2-40B4-BE49-F238E27FC236}">
                <a16:creationId xmlns:a16="http://schemas.microsoft.com/office/drawing/2014/main" id="{932EA69C-E316-45B1-BC84-FBA30DB43CBF}"/>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2. Barriers and Challenges</a:t>
            </a: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large commercial kitchen with many pots and pans&#10;&#10;Description automatically generated">
            <a:extLst>
              <a:ext uri="{FF2B5EF4-FFF2-40B4-BE49-F238E27FC236}">
                <a16:creationId xmlns:a16="http://schemas.microsoft.com/office/drawing/2014/main" id="{24610853-3B30-6E8A-389E-78BFEAF202B1}"/>
              </a:ext>
            </a:extLst>
          </p:cNvPr>
          <p:cNvPicPr>
            <a:picLocks noChangeAspect="1"/>
          </p:cNvPicPr>
          <p:nvPr/>
        </p:nvPicPr>
        <p:blipFill rotWithShape="1">
          <a:blip r:embed="rId3"/>
          <a:srcRect l="28113" r="28113"/>
          <a:stretch/>
        </p:blipFill>
        <p:spPr>
          <a:xfrm>
            <a:off x="9006855" y="-28575"/>
            <a:ext cx="4521717" cy="688658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10" name="Slide Number Placeholder 4">
            <a:extLst>
              <a:ext uri="{FF2B5EF4-FFF2-40B4-BE49-F238E27FC236}">
                <a16:creationId xmlns:a16="http://schemas.microsoft.com/office/drawing/2014/main" id="{717BC728-CCCF-5535-DD6B-2D1AAA2A704C}"/>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dirty="0" smtClean="0">
                <a:solidFill>
                  <a:srgbClr val="699433"/>
                </a:solidFill>
                <a:latin typeface="Arial"/>
                <a:cs typeface="Arial"/>
              </a:rPr>
              <a:pPr algn="ctr"/>
              <a:t>22</a:t>
            </a:fld>
            <a:endParaRPr lang="en">
              <a:solidFill>
                <a:srgbClr val="699433"/>
              </a:solidFill>
              <a:latin typeface="Arial"/>
              <a:cs typeface="Arial"/>
            </a:endParaRPr>
          </a:p>
        </p:txBody>
      </p:sp>
    </p:spTree>
    <p:extLst>
      <p:ext uri="{BB962C8B-B14F-4D97-AF65-F5344CB8AC3E}">
        <p14:creationId xmlns:p14="http://schemas.microsoft.com/office/powerpoint/2010/main" val="1575771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a:solidFill>
                  <a:srgbClr val="699433"/>
                </a:solidFill>
                <a:latin typeface="Montserrat"/>
                <a:ea typeface="+mj-ea"/>
                <a:cs typeface="+mj-cs"/>
                <a:sym typeface="Fira Sans SemiBold"/>
              </a:rPr>
              <a:t>Raising Capital For Food Businesses is Difficult</a:t>
            </a:r>
            <a:endParaRPr lang="en-CA">
              <a:solidFill>
                <a:srgbClr val="699433"/>
              </a:solidFill>
              <a:latin typeface="Montserrat"/>
              <a:ea typeface="+mj-ea"/>
              <a:cs typeface="+mj-cs"/>
            </a:endParaRPr>
          </a:p>
        </p:txBody>
      </p:sp>
      <p:sp>
        <p:nvSpPr>
          <p:cNvPr id="15" name="Content Placeholder 2"/>
          <p:cNvSpPr>
            <a:spLocks noGrp="1"/>
          </p:cNvSpPr>
          <p:nvPr>
            <p:ph idx="1"/>
          </p:nvPr>
        </p:nvSpPr>
        <p:spPr>
          <a:xfrm>
            <a:off x="457201" y="1825625"/>
            <a:ext cx="9882553" cy="4351338"/>
          </a:xfrm>
        </p:spPr>
        <p:txBody>
          <a:bodyPr>
            <a:noAutofit/>
          </a:bodyPr>
          <a:lstStyle/>
          <a:p>
            <a:pPr>
              <a:spcBef>
                <a:spcPts val="0"/>
              </a:spcBef>
              <a:spcAft>
                <a:spcPts val="1200"/>
              </a:spcAft>
            </a:pPr>
            <a:r>
              <a:rPr lang="en-US" sz="2400"/>
              <a:t>There is a lack of access to finance and growth capital </a:t>
            </a:r>
          </a:p>
          <a:p>
            <a:pPr lvl="1">
              <a:spcBef>
                <a:spcPts val="0"/>
              </a:spcBef>
              <a:spcAft>
                <a:spcPts val="1200"/>
              </a:spcAft>
            </a:pPr>
            <a:r>
              <a:rPr lang="en-US" sz="2200"/>
              <a:t>Demographic challenges (immigrant and women lead business)</a:t>
            </a:r>
          </a:p>
          <a:p>
            <a:pPr lvl="1">
              <a:spcBef>
                <a:spcPts val="0"/>
              </a:spcBef>
              <a:spcAft>
                <a:spcPts val="1200"/>
              </a:spcAft>
            </a:pPr>
            <a:r>
              <a:rPr lang="en-US" sz="2200"/>
              <a:t>Don’t fit the traditional Venture Capital mold</a:t>
            </a:r>
          </a:p>
          <a:p>
            <a:pPr lvl="1">
              <a:spcBef>
                <a:spcPts val="0"/>
              </a:spcBef>
              <a:spcAft>
                <a:spcPts val="1200"/>
              </a:spcAft>
            </a:pPr>
            <a:r>
              <a:rPr lang="en-US" sz="2200"/>
              <a:t>Requires new and innovative financing approaches (revenue share loans, shared equity approach, etc.)</a:t>
            </a:r>
            <a:endParaRPr lang="en-US" sz="2400"/>
          </a:p>
          <a:p>
            <a:pPr>
              <a:spcBef>
                <a:spcPts val="0"/>
              </a:spcBef>
              <a:spcAft>
                <a:spcPts val="1200"/>
              </a:spcAft>
            </a:pPr>
            <a:r>
              <a:rPr lang="en-US" sz="2400"/>
              <a:t>Investor Interest is low / indifferent</a:t>
            </a:r>
          </a:p>
          <a:p>
            <a:pPr lvl="1">
              <a:spcBef>
                <a:spcPts val="0"/>
              </a:spcBef>
              <a:spcAft>
                <a:spcPts val="1200"/>
              </a:spcAft>
            </a:pPr>
            <a:r>
              <a:rPr lang="en-US" sz="2200"/>
              <a:t>Investor’s lack familiarity in the food sector making them less likely to invest</a:t>
            </a:r>
          </a:p>
          <a:p>
            <a:pPr lvl="1">
              <a:spcBef>
                <a:spcPts val="0"/>
              </a:spcBef>
              <a:spcAft>
                <a:spcPts val="1200"/>
              </a:spcAft>
            </a:pPr>
            <a:r>
              <a:rPr lang="en-US" sz="2200"/>
              <a:t>Limited time / ability to find, review, and assess potential investments</a:t>
            </a:r>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434D976-E635-4BC8-AEFD-1E883E3C20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6" name="Google Shape;328;p11">
            <a:extLst>
              <a:ext uri="{FF2B5EF4-FFF2-40B4-BE49-F238E27FC236}">
                <a16:creationId xmlns:a16="http://schemas.microsoft.com/office/drawing/2014/main" id="{76250860-2454-4B13-A466-84030F98BCE4}"/>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FACA07A3-643E-4789-AA15-F1C57C42E350}"/>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8" name="Title 1">
            <a:extLst>
              <a:ext uri="{FF2B5EF4-FFF2-40B4-BE49-F238E27FC236}">
                <a16:creationId xmlns:a16="http://schemas.microsoft.com/office/drawing/2014/main" id="{B4DB7808-29B0-4AFF-B55A-63FC26DC3543}"/>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2. Barriers and Challenges</a:t>
            </a: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4">
            <a:extLst>
              <a:ext uri="{FF2B5EF4-FFF2-40B4-BE49-F238E27FC236}">
                <a16:creationId xmlns:a16="http://schemas.microsoft.com/office/drawing/2014/main" id="{5BD3C331-8FCD-A5BD-A0D2-71EC21216DC3}"/>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23</a:t>
            </a:fld>
            <a:endParaRPr lang="en" i="1">
              <a:solidFill>
                <a:srgbClr val="699433"/>
              </a:solidFill>
              <a:latin typeface="Arial"/>
              <a:cs typeface="Arial"/>
            </a:endParaRPr>
          </a:p>
        </p:txBody>
      </p:sp>
    </p:spTree>
    <p:extLst>
      <p:ext uri="{BB962C8B-B14F-4D97-AF65-F5344CB8AC3E}">
        <p14:creationId xmlns:p14="http://schemas.microsoft.com/office/powerpoint/2010/main" val="2840972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dirty="0">
                <a:solidFill>
                  <a:srgbClr val="699433"/>
                </a:solidFill>
                <a:latin typeface="Montserrat"/>
                <a:ea typeface="+mj-ea"/>
                <a:cs typeface="+mj-cs"/>
                <a:sym typeface="Fira Sans SemiBold"/>
              </a:rPr>
              <a:t>Investments in food are seen as risky</a:t>
            </a:r>
            <a:endParaRPr lang="en-CA" dirty="0">
              <a:solidFill>
                <a:srgbClr val="699433"/>
              </a:solidFill>
              <a:latin typeface="Montserrat"/>
              <a:ea typeface="+mj-ea"/>
              <a:cs typeface="+mj-cs"/>
            </a:endParaRPr>
          </a:p>
        </p:txBody>
      </p:sp>
      <p:sp>
        <p:nvSpPr>
          <p:cNvPr id="15" name="Content Placeholder 2"/>
          <p:cNvSpPr>
            <a:spLocks noGrp="1"/>
          </p:cNvSpPr>
          <p:nvPr>
            <p:ph idx="1"/>
          </p:nvPr>
        </p:nvSpPr>
        <p:spPr>
          <a:xfrm>
            <a:off x="405010" y="1825625"/>
            <a:ext cx="6458129" cy="4382653"/>
          </a:xfrm>
        </p:spPr>
        <p:txBody>
          <a:bodyPr>
            <a:noAutofit/>
          </a:bodyPr>
          <a:lstStyle/>
          <a:p>
            <a:pPr>
              <a:spcBef>
                <a:spcPts val="0"/>
              </a:spcBef>
              <a:spcAft>
                <a:spcPts val="1200"/>
              </a:spcAft>
            </a:pPr>
            <a:r>
              <a:rPr lang="en-US" sz="2400"/>
              <a:t>Public markets are no longer grounded in business value, and instead reflect speculation based on investor interest. </a:t>
            </a:r>
          </a:p>
          <a:p>
            <a:pPr lvl="1">
              <a:spcBef>
                <a:spcPts val="0"/>
              </a:spcBef>
              <a:spcAft>
                <a:spcPts val="1200"/>
              </a:spcAft>
            </a:pPr>
            <a:r>
              <a:rPr lang="en-US" sz="2200"/>
              <a:t>Beyond Meat went from a $25 IPO price to $169 / share before dropping to $6. </a:t>
            </a:r>
          </a:p>
          <a:p>
            <a:pPr>
              <a:spcBef>
                <a:spcPts val="0"/>
              </a:spcBef>
              <a:spcAft>
                <a:spcPts val="1200"/>
              </a:spcAft>
            </a:pPr>
            <a:r>
              <a:rPr lang="en-US" sz="2400"/>
              <a:t>Misconception about investing meaningfully (i.e., sustainable, local, impact investing) delivering lower returns</a:t>
            </a:r>
          </a:p>
          <a:p>
            <a:pPr lvl="1">
              <a:spcBef>
                <a:spcPts val="0"/>
              </a:spcBef>
              <a:spcAft>
                <a:spcPts val="1200"/>
              </a:spcAft>
            </a:pPr>
            <a:r>
              <a:rPr lang="en-US" sz="2200"/>
              <a:t>Despite strong performance from impact focus investment funds, most investors still perceive them as lower returns </a:t>
            </a:r>
          </a:p>
          <a:p>
            <a:pPr>
              <a:spcBef>
                <a:spcPts val="0"/>
              </a:spcBef>
              <a:spcAft>
                <a:spcPts val="1200"/>
              </a:spcAft>
            </a:pPr>
            <a:endParaRPr lang="en-US" sz="2400"/>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76250860-2454-4B13-A466-84030F98BCE4}"/>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FACA07A3-643E-4789-AA15-F1C57C42E350}"/>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8" name="Title 1">
            <a:extLst>
              <a:ext uri="{FF2B5EF4-FFF2-40B4-BE49-F238E27FC236}">
                <a16:creationId xmlns:a16="http://schemas.microsoft.com/office/drawing/2014/main" id="{1397F1EB-E315-41FE-8B63-55FF3CE9B6C7}"/>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2. Barriers and Challenges</a:t>
            </a: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9EC5BA6-EC23-4A2F-89E4-3D86E0E65D8A}"/>
              </a:ext>
            </a:extLst>
          </p:cNvPr>
          <p:cNvSpPr txBox="1"/>
          <p:nvPr/>
        </p:nvSpPr>
        <p:spPr>
          <a:xfrm>
            <a:off x="414010" y="5904199"/>
            <a:ext cx="7297575" cy="307777"/>
          </a:xfrm>
          <a:prstGeom prst="rect">
            <a:avLst/>
          </a:prstGeom>
          <a:noFill/>
        </p:spPr>
        <p:txBody>
          <a:bodyPr wrap="none" rtlCol="0">
            <a:spAutoFit/>
          </a:bodyPr>
          <a:lstStyle/>
          <a:p>
            <a:r>
              <a:rPr lang="en-CA" sz="1400"/>
              <a:t>References: </a:t>
            </a:r>
            <a:r>
              <a:rPr lang="en-CA" sz="1400">
                <a:hlinkClick r:id="rId3"/>
              </a:rPr>
              <a:t>Misconceptions about costs discourage sustainable investing, The Co-operators, 2023</a:t>
            </a:r>
            <a:endParaRPr lang="en-CA" sz="1400"/>
          </a:p>
        </p:txBody>
      </p:sp>
      <p:pic>
        <p:nvPicPr>
          <p:cNvPr id="3" name="Picture 2">
            <a:extLst>
              <a:ext uri="{FF2B5EF4-FFF2-40B4-BE49-F238E27FC236}">
                <a16:creationId xmlns:a16="http://schemas.microsoft.com/office/drawing/2014/main" id="{1B57E431-58EA-E6CB-978A-5E5B048198B6}"/>
              </a:ext>
            </a:extLst>
          </p:cNvPr>
          <p:cNvPicPr>
            <a:picLocks noChangeAspect="1"/>
          </p:cNvPicPr>
          <p:nvPr/>
        </p:nvPicPr>
        <p:blipFill rotWithShape="1">
          <a:blip r:embed="rId4"/>
          <a:srcRect l="32019" r="32019"/>
          <a:stretch/>
        </p:blipFill>
        <p:spPr>
          <a:xfrm>
            <a:off x="9006855" y="-28575"/>
            <a:ext cx="4521717" cy="688658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11" name="Slide Number Placeholder 4">
            <a:extLst>
              <a:ext uri="{FF2B5EF4-FFF2-40B4-BE49-F238E27FC236}">
                <a16:creationId xmlns:a16="http://schemas.microsoft.com/office/drawing/2014/main" id="{235EED46-A251-97C6-B913-5638FCD7B1B2}"/>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24</a:t>
            </a:fld>
            <a:endParaRPr lang="en" i="1">
              <a:solidFill>
                <a:srgbClr val="699433"/>
              </a:solidFill>
              <a:latin typeface="Arial"/>
              <a:cs typeface="Arial"/>
            </a:endParaRPr>
          </a:p>
        </p:txBody>
      </p:sp>
    </p:spTree>
    <p:extLst>
      <p:ext uri="{BB962C8B-B14F-4D97-AF65-F5344CB8AC3E}">
        <p14:creationId xmlns:p14="http://schemas.microsoft.com/office/powerpoint/2010/main" val="4278903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CA" sz="3200" dirty="0">
                <a:solidFill>
                  <a:srgbClr val="699433"/>
                </a:solidFill>
                <a:latin typeface="Montserrat"/>
                <a:ea typeface="+mj-ea"/>
                <a:cs typeface="+mj-cs"/>
                <a:sym typeface="Fira Sans SemiBold"/>
              </a:rPr>
              <a:t>Economic environment creates uncertainty</a:t>
            </a:r>
          </a:p>
        </p:txBody>
      </p:sp>
      <p:sp>
        <p:nvSpPr>
          <p:cNvPr id="15" name="Content Placeholder 2"/>
          <p:cNvSpPr>
            <a:spLocks noGrp="1"/>
          </p:cNvSpPr>
          <p:nvPr>
            <p:ph idx="1"/>
          </p:nvPr>
        </p:nvSpPr>
        <p:spPr>
          <a:xfrm>
            <a:off x="457201" y="1825624"/>
            <a:ext cx="9766298" cy="4923687"/>
          </a:xfrm>
        </p:spPr>
        <p:txBody>
          <a:bodyPr>
            <a:normAutofit/>
          </a:bodyPr>
          <a:lstStyle/>
          <a:p>
            <a:pPr>
              <a:spcBef>
                <a:spcPts val="0"/>
              </a:spcBef>
              <a:spcAft>
                <a:spcPts val="1200"/>
              </a:spcAft>
            </a:pPr>
            <a:r>
              <a:rPr lang="en-US" sz="2400" dirty="0"/>
              <a:t>High interest rates and high inflation has hit consumers budgets</a:t>
            </a:r>
          </a:p>
          <a:p>
            <a:pPr lvl="1">
              <a:spcBef>
                <a:spcPts val="0"/>
              </a:spcBef>
              <a:spcAft>
                <a:spcPts val="1200"/>
              </a:spcAft>
            </a:pPr>
            <a:r>
              <a:rPr lang="en-US" sz="2000" dirty="0"/>
              <a:t>Local food is available, but often at a slight premium</a:t>
            </a:r>
          </a:p>
          <a:p>
            <a:pPr lvl="1">
              <a:spcBef>
                <a:spcPts val="0"/>
              </a:spcBef>
              <a:spcAft>
                <a:spcPts val="1200"/>
              </a:spcAft>
            </a:pPr>
            <a:r>
              <a:rPr lang="en-US" sz="2000" dirty="0"/>
              <a:t>Small processors don’t have the same economies of scale to be price competitive with major companies.</a:t>
            </a:r>
          </a:p>
          <a:p>
            <a:pPr lvl="1">
              <a:spcBef>
                <a:spcPts val="0"/>
              </a:spcBef>
              <a:spcAft>
                <a:spcPts val="1200"/>
              </a:spcAft>
            </a:pPr>
            <a:r>
              <a:rPr lang="en-US" sz="2000" dirty="0"/>
              <a:t>Lack of shared infrastructure, accessible distribution, food storage facilities and bargaining power </a:t>
            </a:r>
          </a:p>
          <a:p>
            <a:pPr>
              <a:spcBef>
                <a:spcPts val="0"/>
              </a:spcBef>
              <a:spcAft>
                <a:spcPts val="1200"/>
              </a:spcAft>
            </a:pPr>
            <a:r>
              <a:rPr lang="en-US" sz="2200" dirty="0"/>
              <a:t>When push comes to shove, we can’t rely on consumer choice, when the choice is between enough food on the table for everyone, or good, healthy, local food on the table for some. </a:t>
            </a:r>
          </a:p>
          <a:p>
            <a:pPr>
              <a:spcBef>
                <a:spcPts val="0"/>
              </a:spcBef>
              <a:spcAft>
                <a:spcPts val="1200"/>
              </a:spcAft>
            </a:pPr>
            <a:endParaRPr lang="en-US" dirty="0"/>
          </a:p>
          <a:p>
            <a:pPr>
              <a:spcBef>
                <a:spcPts val="0"/>
              </a:spcBef>
              <a:spcAft>
                <a:spcPts val="1200"/>
              </a:spcAft>
            </a:pPr>
            <a:endParaRPr lang="en-US" dirty="0"/>
          </a:p>
          <a:p>
            <a:pPr lvl="1">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7D7A9789-B47B-4253-A992-88929F60FF92}"/>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pic>
        <p:nvPicPr>
          <p:cNvPr id="9" name="Picture 8">
            <a:extLst>
              <a:ext uri="{FF2B5EF4-FFF2-40B4-BE49-F238E27FC236}">
                <a16:creationId xmlns:a16="http://schemas.microsoft.com/office/drawing/2014/main" id="{46136259-4CD1-4C7A-BBF8-81AEAC132A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10" name="Google Shape;344;p12">
            <a:extLst>
              <a:ext uri="{FF2B5EF4-FFF2-40B4-BE49-F238E27FC236}">
                <a16:creationId xmlns:a16="http://schemas.microsoft.com/office/drawing/2014/main" id="{E7695C54-D516-4FC3-9529-9AABAD8F7247}"/>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11" name="Title 1">
            <a:extLst>
              <a:ext uri="{FF2B5EF4-FFF2-40B4-BE49-F238E27FC236}">
                <a16:creationId xmlns:a16="http://schemas.microsoft.com/office/drawing/2014/main" id="{3728C652-CD05-47E0-94D2-3542E3B7D923}"/>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2. Barriers and Challenges</a:t>
            </a: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4">
            <a:extLst>
              <a:ext uri="{FF2B5EF4-FFF2-40B4-BE49-F238E27FC236}">
                <a16:creationId xmlns:a16="http://schemas.microsoft.com/office/drawing/2014/main" id="{483F85BB-C9EC-2922-575C-9A1EF9DD2A78}"/>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25</a:t>
            </a:fld>
            <a:endParaRPr lang="en" i="1">
              <a:solidFill>
                <a:srgbClr val="699433"/>
              </a:solidFill>
              <a:latin typeface="Arial"/>
              <a:cs typeface="Arial"/>
            </a:endParaRPr>
          </a:p>
        </p:txBody>
      </p:sp>
    </p:spTree>
    <p:extLst>
      <p:ext uri="{BB962C8B-B14F-4D97-AF65-F5344CB8AC3E}">
        <p14:creationId xmlns:p14="http://schemas.microsoft.com/office/powerpoint/2010/main" val="1138277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pPr marL="266700" indent="-266700"/>
            <a:r>
              <a:rPr lang="en-CA" sz="2400">
                <a:solidFill>
                  <a:srgbClr val="699433"/>
                </a:solidFill>
                <a:latin typeface="Montserrat"/>
                <a:ea typeface="+mj-ea"/>
                <a:cs typeface="+mj-cs"/>
                <a:sym typeface="Fira Sans SemiBold"/>
              </a:rPr>
              <a:t>Political polarization has made compromise difficult</a:t>
            </a:r>
            <a:endParaRPr lang="en-CA" sz="2400">
              <a:solidFill>
                <a:srgbClr val="699433"/>
              </a:solidFill>
              <a:latin typeface="Montserrat"/>
              <a:ea typeface="+mj-ea"/>
              <a:cs typeface="+mj-cs"/>
            </a:endParaRPr>
          </a:p>
        </p:txBody>
      </p:sp>
      <p:sp>
        <p:nvSpPr>
          <p:cNvPr id="15" name="Content Placeholder 2"/>
          <p:cNvSpPr>
            <a:spLocks noGrp="1"/>
          </p:cNvSpPr>
          <p:nvPr>
            <p:ph idx="1"/>
          </p:nvPr>
        </p:nvSpPr>
        <p:spPr>
          <a:xfrm>
            <a:off x="457201" y="1825624"/>
            <a:ext cx="10210799" cy="4872887"/>
          </a:xfrm>
        </p:spPr>
        <p:txBody>
          <a:bodyPr>
            <a:normAutofit/>
          </a:bodyPr>
          <a:lstStyle/>
          <a:p>
            <a:pPr>
              <a:spcBef>
                <a:spcPts val="0"/>
              </a:spcBef>
              <a:spcAft>
                <a:spcPts val="1200"/>
              </a:spcAft>
            </a:pPr>
            <a:r>
              <a:rPr lang="en-US" sz="2400" dirty="0"/>
              <a:t>Political polarization globally is fracturing communities</a:t>
            </a:r>
          </a:p>
          <a:p>
            <a:pPr lvl="1">
              <a:spcBef>
                <a:spcPts val="0"/>
              </a:spcBef>
              <a:spcAft>
                <a:spcPts val="1200"/>
              </a:spcAft>
            </a:pPr>
            <a:r>
              <a:rPr lang="en-US" sz="2200" dirty="0"/>
              <a:t>One side is pushing for a focus on immediately lowering costs and creating jobs</a:t>
            </a:r>
          </a:p>
          <a:p>
            <a:pPr lvl="1">
              <a:spcBef>
                <a:spcPts val="0"/>
              </a:spcBef>
              <a:spcAft>
                <a:spcPts val="1200"/>
              </a:spcAft>
            </a:pPr>
            <a:r>
              <a:rPr lang="en-US" sz="2200" dirty="0"/>
              <a:t>The other is looking long term to build a sustainable future with lower costs and more jobs. </a:t>
            </a:r>
          </a:p>
          <a:p>
            <a:pPr>
              <a:spcBef>
                <a:spcPts val="0"/>
              </a:spcBef>
              <a:spcAft>
                <a:spcPts val="1200"/>
              </a:spcAft>
            </a:pPr>
            <a:r>
              <a:rPr lang="en-US" sz="2400" dirty="0"/>
              <a:t>Media consumption has lead to people responding better to attack adds around our fears.</a:t>
            </a:r>
          </a:p>
          <a:p>
            <a:pPr lvl="1">
              <a:spcBef>
                <a:spcPts val="0"/>
              </a:spcBef>
              <a:spcAft>
                <a:spcPts val="1200"/>
              </a:spcAft>
            </a:pPr>
            <a:r>
              <a:rPr lang="en-US" sz="2200" dirty="0"/>
              <a:t>This approach is creating an “us” or “them” mentality within communities based, often based around wealth. </a:t>
            </a:r>
          </a:p>
          <a:p>
            <a:pPr>
              <a:spcBef>
                <a:spcPts val="0"/>
              </a:spcBef>
              <a:spcAft>
                <a:spcPts val="1200"/>
              </a:spcAft>
            </a:pPr>
            <a:endParaRPr lang="en-US" sz="2400" dirty="0"/>
          </a:p>
          <a:p>
            <a:pPr>
              <a:spcBef>
                <a:spcPts val="0"/>
              </a:spcBef>
              <a:spcAft>
                <a:spcPts val="1200"/>
              </a:spcAft>
            </a:pPr>
            <a:endParaRPr lang="en-US" sz="2400" dirty="0"/>
          </a:p>
          <a:p>
            <a:pPr lvl="1">
              <a:spcBef>
                <a:spcPts val="0"/>
              </a:spcBef>
              <a:spcAft>
                <a:spcPts val="1200"/>
              </a:spcAft>
            </a:pPr>
            <a:endParaRPr lang="en-US" sz="2000" dirty="0"/>
          </a:p>
          <a:p>
            <a:pPr>
              <a:spcBef>
                <a:spcPts val="0"/>
              </a:spcBef>
              <a:spcAft>
                <a:spcPts val="1200"/>
              </a:spcAft>
            </a:pPr>
            <a:endParaRPr lang="en-US" sz="2400" dirty="0"/>
          </a:p>
          <a:p>
            <a:pPr>
              <a:spcBef>
                <a:spcPts val="0"/>
              </a:spcBef>
              <a:spcAft>
                <a:spcPts val="1200"/>
              </a:spcAft>
            </a:pPr>
            <a:endParaRPr lang="en-US" sz="2400" dirty="0"/>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7D7A9789-B47B-4253-A992-88929F60FF92}"/>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pic>
        <p:nvPicPr>
          <p:cNvPr id="9" name="Picture 8">
            <a:extLst>
              <a:ext uri="{FF2B5EF4-FFF2-40B4-BE49-F238E27FC236}">
                <a16:creationId xmlns:a16="http://schemas.microsoft.com/office/drawing/2014/main" id="{39DB2278-BA3F-4C85-AD00-73D7D517D9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10" name="Google Shape;344;p12">
            <a:extLst>
              <a:ext uri="{FF2B5EF4-FFF2-40B4-BE49-F238E27FC236}">
                <a16:creationId xmlns:a16="http://schemas.microsoft.com/office/drawing/2014/main" id="{3AF0DE70-7CE8-4638-8BF0-2E92507C3E41}"/>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2" name="Oval 1">
            <a:extLst>
              <a:ext uri="{FF2B5EF4-FFF2-40B4-BE49-F238E27FC236}">
                <a16:creationId xmlns:a16="http://schemas.microsoft.com/office/drawing/2014/main" id="{306430FA-02A5-49A9-BBAF-76108B41C80C}"/>
              </a:ext>
            </a:extLst>
          </p:cNvPr>
          <p:cNvSpPr/>
          <p:nvPr/>
        </p:nvSpPr>
        <p:spPr>
          <a:xfrm>
            <a:off x="9085385" y="0"/>
            <a:ext cx="3915507" cy="27080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May delete</a:t>
            </a:r>
          </a:p>
        </p:txBody>
      </p:sp>
      <p:sp>
        <p:nvSpPr>
          <p:cNvPr id="11" name="Title 1">
            <a:extLst>
              <a:ext uri="{FF2B5EF4-FFF2-40B4-BE49-F238E27FC236}">
                <a16:creationId xmlns:a16="http://schemas.microsoft.com/office/drawing/2014/main" id="{49B637BB-CB6E-4DFB-BF28-EC28B78C1EE7}"/>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2. Barriers and Challenges</a:t>
            </a: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39806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9" name="Rectangle 8">
            <a:extLst>
              <a:ext uri="{FF2B5EF4-FFF2-40B4-BE49-F238E27FC236}">
                <a16:creationId xmlns:a16="http://schemas.microsoft.com/office/drawing/2014/main" id="{CCF4CF23-70D3-5407-0227-47C15818B808}"/>
              </a:ext>
            </a:extLst>
          </p:cNvPr>
          <p:cNvSpPr/>
          <p:nvPr/>
        </p:nvSpPr>
        <p:spPr>
          <a:xfrm>
            <a:off x="0" y="0"/>
            <a:ext cx="12261502" cy="6858000"/>
          </a:xfrm>
          <a:prstGeom prst="rect">
            <a:avLst/>
          </a:prstGeom>
          <a:solidFill>
            <a:srgbClr val="EFF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43;p24" descr="A black background with green and grey text&#10;&#10;Description automatically generated">
            <a:extLst>
              <a:ext uri="{FF2B5EF4-FFF2-40B4-BE49-F238E27FC236}">
                <a16:creationId xmlns:a16="http://schemas.microsoft.com/office/drawing/2014/main" id="{525DF271-056A-A363-E7DF-14D5B3955A5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23700" y="4689829"/>
            <a:ext cx="4195302" cy="2045396"/>
          </a:xfrm>
          <a:prstGeom prst="rect">
            <a:avLst/>
          </a:prstGeom>
          <a:noFill/>
          <a:ln>
            <a:noFill/>
          </a:ln>
        </p:spPr>
      </p:pic>
      <p:sp>
        <p:nvSpPr>
          <p:cNvPr id="11" name="Google Shape;37;p24">
            <a:extLst>
              <a:ext uri="{FF2B5EF4-FFF2-40B4-BE49-F238E27FC236}">
                <a16:creationId xmlns:a16="http://schemas.microsoft.com/office/drawing/2014/main" id="{33C79A6D-9880-9907-7EBC-69324B77556C}"/>
              </a:ext>
            </a:extLst>
          </p:cNvPr>
          <p:cNvSpPr txBox="1">
            <a:spLocks/>
          </p:cNvSpPr>
          <p:nvPr/>
        </p:nvSpPr>
        <p:spPr>
          <a:xfrm>
            <a:off x="8849751" y="637010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000" b="1" i="0" u="none" strike="noStrike" kern="1200" cap="none" spc="0" normalizeH="0" baseline="0" noProof="0">
              <a:ln>
                <a:noFill/>
              </a:ln>
              <a:solidFill>
                <a:srgbClr val="000000"/>
              </a:solidFill>
              <a:effectLst/>
              <a:uLnTx/>
              <a:uFillTx/>
              <a:latin typeface="Arial"/>
              <a:cs typeface="Arial"/>
              <a:sym typeface="Arial"/>
            </a:endParaRPr>
          </a:p>
        </p:txBody>
      </p:sp>
      <p:sp>
        <p:nvSpPr>
          <p:cNvPr id="24" name="TextBox 5">
            <a:extLst>
              <a:ext uri="{FF2B5EF4-FFF2-40B4-BE49-F238E27FC236}">
                <a16:creationId xmlns:a16="http://schemas.microsoft.com/office/drawing/2014/main" id="{ADADFD42-7276-4877-9B10-78BB8C7E4163}"/>
              </a:ext>
            </a:extLst>
          </p:cNvPr>
          <p:cNvSpPr txBox="1"/>
          <p:nvPr/>
        </p:nvSpPr>
        <p:spPr>
          <a:xfrm>
            <a:off x="3814713" y="2508823"/>
            <a:ext cx="6020333" cy="148656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defTabSz="914377">
              <a:lnSpc>
                <a:spcPts val="5867"/>
              </a:lnSpc>
            </a:pPr>
            <a:r>
              <a:rPr lang="en-US" sz="4800" b="1" kern="0">
                <a:solidFill>
                  <a:srgbClr val="B13525"/>
                </a:solidFill>
                <a:latin typeface="Montserrat" panose="02000505000000020004" pitchFamily="2" charset="77"/>
                <a:sym typeface="Fira Sans SemiBold"/>
              </a:rPr>
              <a:t>Reclaiming Food Sovereignty</a:t>
            </a:r>
          </a:p>
        </p:txBody>
      </p:sp>
      <p:sp>
        <p:nvSpPr>
          <p:cNvPr id="4" name="TextBox 3">
            <a:extLst>
              <a:ext uri="{FF2B5EF4-FFF2-40B4-BE49-F238E27FC236}">
                <a16:creationId xmlns:a16="http://schemas.microsoft.com/office/drawing/2014/main" id="{E63824E6-EA63-42AD-9A74-CA2EDCE57C20}"/>
              </a:ext>
            </a:extLst>
          </p:cNvPr>
          <p:cNvSpPr txBox="1"/>
          <p:nvPr/>
        </p:nvSpPr>
        <p:spPr>
          <a:xfrm>
            <a:off x="2645961" y="2139848"/>
            <a:ext cx="1168910"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800" b="0" i="0" u="none" strike="noStrike" kern="1200" cap="none" spc="0" normalizeH="0" baseline="0" noProof="0">
                <a:ln>
                  <a:noFill/>
                </a:ln>
                <a:solidFill>
                  <a:srgbClr val="C00000"/>
                </a:solidFill>
                <a:effectLst/>
                <a:uLnTx/>
                <a:uFillTx/>
                <a:latin typeface="Arial"/>
                <a:ea typeface="+mn-ea"/>
                <a:cs typeface="+mn-cs"/>
              </a:rPr>
              <a:t>3</a:t>
            </a:r>
          </a:p>
        </p:txBody>
      </p:sp>
      <p:pic>
        <p:nvPicPr>
          <p:cNvPr id="2" name="Picture 1">
            <a:extLst>
              <a:ext uri="{FF2B5EF4-FFF2-40B4-BE49-F238E27FC236}">
                <a16:creationId xmlns:a16="http://schemas.microsoft.com/office/drawing/2014/main" id="{704B9849-B8CC-78D5-9BA7-A009640F29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4540" y="0"/>
            <a:ext cx="2192311" cy="6858000"/>
          </a:xfrm>
          <a:prstGeom prst="rect">
            <a:avLst/>
          </a:prstGeom>
        </p:spPr>
      </p:pic>
      <p:sp>
        <p:nvSpPr>
          <p:cNvPr id="27" name="Freeform 13">
            <a:extLst>
              <a:ext uri="{FF2B5EF4-FFF2-40B4-BE49-F238E27FC236}">
                <a16:creationId xmlns:a16="http://schemas.microsoft.com/office/drawing/2014/main" id="{FF99970F-656F-48B0-899B-596BD47E9055}"/>
              </a:ext>
            </a:extLst>
          </p:cNvPr>
          <p:cNvSpPr/>
          <p:nvPr/>
        </p:nvSpPr>
        <p:spPr>
          <a:xfrm>
            <a:off x="9112678" y="392216"/>
            <a:ext cx="2217345" cy="804644"/>
          </a:xfrm>
          <a:custGeom>
            <a:avLst/>
            <a:gdLst/>
            <a:ahLst/>
            <a:cxnLst/>
            <a:rect l="l" t="t" r="r" b="b"/>
            <a:pathLst>
              <a:path w="1716690" h="622964">
                <a:moveTo>
                  <a:pt x="0" y="0"/>
                </a:moveTo>
                <a:lnTo>
                  <a:pt x="1716690" y="0"/>
                </a:lnTo>
                <a:lnTo>
                  <a:pt x="1716690" y="622964"/>
                </a:lnTo>
                <a:lnTo>
                  <a:pt x="0" y="622964"/>
                </a:lnTo>
                <a:lnTo>
                  <a:pt x="0" y="0"/>
                </a:lnTo>
                <a:close/>
              </a:path>
            </a:pathLst>
          </a:custGeom>
          <a:blipFill>
            <a:blip r:embed="rId5"/>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584503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a:solidFill>
                  <a:srgbClr val="699433"/>
                </a:solidFill>
                <a:latin typeface="Montserrat"/>
                <a:ea typeface="+mj-ea"/>
                <a:cs typeface="+mj-cs"/>
                <a:sym typeface="Fira Sans SemiBold"/>
              </a:rPr>
              <a:t>How do we reclaim our food sovereignty? </a:t>
            </a:r>
            <a:endParaRPr lang="en-CA">
              <a:solidFill>
                <a:srgbClr val="699433"/>
              </a:solidFill>
              <a:latin typeface="Montserrat"/>
              <a:ea typeface="+mj-ea"/>
              <a:cs typeface="+mj-cs"/>
              <a:sym typeface="Fira Sans SemiBold"/>
            </a:endParaRPr>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D6711992-CAB4-4C6F-8AC8-B6165629D421}"/>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867BD97-153C-401F-8570-A257EF39C743}"/>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77" name="Content Placeholder 2">
            <a:extLst>
              <a:ext uri="{FF2B5EF4-FFF2-40B4-BE49-F238E27FC236}">
                <a16:creationId xmlns:a16="http://schemas.microsoft.com/office/drawing/2014/main" id="{470015A4-FEDC-468E-B226-A979BA22B108}"/>
              </a:ext>
            </a:extLst>
          </p:cNvPr>
          <p:cNvSpPr>
            <a:spLocks noGrp="1"/>
          </p:cNvSpPr>
          <p:nvPr>
            <p:ph idx="1"/>
          </p:nvPr>
        </p:nvSpPr>
        <p:spPr>
          <a:xfrm>
            <a:off x="457200" y="1825625"/>
            <a:ext cx="8083062" cy="4351338"/>
          </a:xfrm>
        </p:spPr>
        <p:txBody>
          <a:bodyPr>
            <a:noAutofit/>
          </a:bodyPr>
          <a:lstStyle/>
          <a:p>
            <a:pPr marL="457200" indent="-457200">
              <a:spcBef>
                <a:spcPts val="0"/>
              </a:spcBef>
              <a:spcAft>
                <a:spcPts val="1200"/>
              </a:spcAft>
              <a:buFont typeface="+mj-lt"/>
              <a:buAutoNum type="arabicPeriod"/>
            </a:pPr>
            <a:r>
              <a:rPr lang="en-US" sz="2400"/>
              <a:t>Support small scale farmers.</a:t>
            </a:r>
          </a:p>
          <a:p>
            <a:pPr marL="457200" indent="-457200">
              <a:spcBef>
                <a:spcPts val="0"/>
              </a:spcBef>
              <a:spcAft>
                <a:spcPts val="1200"/>
              </a:spcAft>
              <a:buFont typeface="+mj-lt"/>
              <a:buAutoNum type="arabicPeriod"/>
            </a:pPr>
            <a:r>
              <a:rPr lang="en-US" sz="2400"/>
              <a:t>Invest in local food infrastructure.</a:t>
            </a:r>
          </a:p>
          <a:p>
            <a:pPr marL="457200" indent="-457200">
              <a:spcBef>
                <a:spcPts val="0"/>
              </a:spcBef>
              <a:spcAft>
                <a:spcPts val="1200"/>
              </a:spcAft>
              <a:buFont typeface="+mj-lt"/>
              <a:buAutoNum type="arabicPeriod"/>
            </a:pPr>
            <a:r>
              <a:rPr lang="en-US" sz="2400"/>
              <a:t>Provide accessible and appropriate forms of capital.</a:t>
            </a:r>
          </a:p>
          <a:p>
            <a:pPr marL="457200" indent="-457200">
              <a:spcBef>
                <a:spcPts val="0"/>
              </a:spcBef>
              <a:spcAft>
                <a:spcPts val="1200"/>
              </a:spcAft>
              <a:buFont typeface="+mj-lt"/>
              <a:buAutoNum type="arabicPeriod"/>
            </a:pPr>
            <a:r>
              <a:rPr lang="en-US" sz="2400"/>
              <a:t>Increase collaboration across organizations in the food sector.</a:t>
            </a:r>
          </a:p>
          <a:p>
            <a:pPr marL="457200" indent="-457200">
              <a:spcBef>
                <a:spcPts val="0"/>
              </a:spcBef>
              <a:spcAft>
                <a:spcPts val="1200"/>
              </a:spcAft>
              <a:buFont typeface="+mj-lt"/>
              <a:buAutoNum type="arabicPeriod"/>
            </a:pPr>
            <a:r>
              <a:rPr lang="en-US" sz="2400"/>
              <a:t>Advocate for policy reforms to strengthen local food systems. </a:t>
            </a:r>
          </a:p>
          <a:p>
            <a:pPr marL="457200" indent="-457200">
              <a:spcBef>
                <a:spcPts val="0"/>
              </a:spcBef>
              <a:spcAft>
                <a:spcPts val="1200"/>
              </a:spcAft>
              <a:buFont typeface="+mj-lt"/>
              <a:buAutoNum type="arabicPeriod"/>
            </a:pPr>
            <a:r>
              <a:rPr lang="en-US" sz="2400"/>
              <a:t>Rethink how we eat! </a:t>
            </a:r>
          </a:p>
        </p:txBody>
      </p:sp>
      <p:sp>
        <p:nvSpPr>
          <p:cNvPr id="78" name="Title 1">
            <a:extLst>
              <a:ext uri="{FF2B5EF4-FFF2-40B4-BE49-F238E27FC236}">
                <a16:creationId xmlns:a16="http://schemas.microsoft.com/office/drawing/2014/main" id="{F043C74A-FA1D-4147-986D-C4964C4A4EAD}"/>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3. Reclaiming Food Sovereignty</a:t>
            </a: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field of hay bales&#10;&#10;Description automatically generated">
            <a:extLst>
              <a:ext uri="{FF2B5EF4-FFF2-40B4-BE49-F238E27FC236}">
                <a16:creationId xmlns:a16="http://schemas.microsoft.com/office/drawing/2014/main" id="{7018F6A4-1E61-1038-102C-1F9B9F595F11}"/>
              </a:ext>
            </a:extLst>
          </p:cNvPr>
          <p:cNvPicPr>
            <a:picLocks noChangeAspect="1"/>
          </p:cNvPicPr>
          <p:nvPr/>
        </p:nvPicPr>
        <p:blipFill rotWithShape="1">
          <a:blip r:embed="rId2"/>
          <a:srcRect l="25878" r="36209" b="-185"/>
          <a:stretch/>
        </p:blipFill>
        <p:spPr>
          <a:xfrm>
            <a:off x="9006855" y="-28575"/>
            <a:ext cx="4521079" cy="689919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8" name="Slide Number Placeholder 4">
            <a:extLst>
              <a:ext uri="{FF2B5EF4-FFF2-40B4-BE49-F238E27FC236}">
                <a16:creationId xmlns:a16="http://schemas.microsoft.com/office/drawing/2014/main" id="{ACAE0D95-4F0F-48CF-E985-BFA49F527F0A}"/>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28</a:t>
            </a:fld>
            <a:endParaRPr lang="en" i="1">
              <a:solidFill>
                <a:srgbClr val="699433"/>
              </a:solidFill>
              <a:latin typeface="Arial"/>
              <a:cs typeface="Arial"/>
            </a:endParaRPr>
          </a:p>
        </p:txBody>
      </p:sp>
    </p:spTree>
    <p:extLst>
      <p:ext uri="{BB962C8B-B14F-4D97-AF65-F5344CB8AC3E}">
        <p14:creationId xmlns:p14="http://schemas.microsoft.com/office/powerpoint/2010/main" val="3652218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3200">
                <a:solidFill>
                  <a:srgbClr val="699433"/>
                </a:solidFill>
                <a:latin typeface="Montserrat"/>
                <a:ea typeface="+mj-ea"/>
                <a:cs typeface="+mj-cs"/>
              </a:rPr>
              <a:t>1. Support small scale farmers</a:t>
            </a:r>
          </a:p>
        </p:txBody>
      </p:sp>
      <p:sp>
        <p:nvSpPr>
          <p:cNvPr id="15" name="Content Placeholder 2"/>
          <p:cNvSpPr>
            <a:spLocks noGrp="1"/>
          </p:cNvSpPr>
          <p:nvPr>
            <p:ph idx="1"/>
          </p:nvPr>
        </p:nvSpPr>
        <p:spPr>
          <a:xfrm>
            <a:off x="457201" y="1825625"/>
            <a:ext cx="6985017" cy="4351338"/>
          </a:xfrm>
        </p:spPr>
        <p:txBody>
          <a:bodyPr vert="horz" lIns="91440" tIns="45720" rIns="91440" bIns="45720" rtlCol="0">
            <a:noAutofit/>
          </a:bodyPr>
          <a:lstStyle/>
          <a:p>
            <a:pPr>
              <a:spcBef>
                <a:spcPts val="0"/>
              </a:spcBef>
              <a:spcAft>
                <a:spcPts val="1200"/>
              </a:spcAft>
            </a:pPr>
            <a:r>
              <a:rPr lang="en-US" dirty="0"/>
              <a:t>Implement policies and programs that support small-scale and </a:t>
            </a:r>
            <a:r>
              <a:rPr lang="en-US" b="1" dirty="0"/>
              <a:t>family-owned farms</a:t>
            </a:r>
            <a:r>
              <a:rPr lang="en-US" dirty="0"/>
              <a:t>, including access to land, credit, technical assistance, and marketing support. </a:t>
            </a:r>
          </a:p>
          <a:p>
            <a:pPr>
              <a:spcBef>
                <a:spcPts val="0"/>
              </a:spcBef>
              <a:spcAft>
                <a:spcPts val="1200"/>
              </a:spcAft>
            </a:pPr>
            <a:r>
              <a:rPr lang="en-US" dirty="0"/>
              <a:t>Encourage </a:t>
            </a:r>
            <a:r>
              <a:rPr lang="en-US" b="1" dirty="0"/>
              <a:t>diversified farming practices</a:t>
            </a:r>
            <a:r>
              <a:rPr lang="en-US" dirty="0"/>
              <a:t>, agroecology, and </a:t>
            </a:r>
            <a:r>
              <a:rPr lang="en-US" b="1" dirty="0"/>
              <a:t>regenerative agriculture </a:t>
            </a:r>
            <a:r>
              <a:rPr lang="en-US" dirty="0"/>
              <a:t>to enhance resilience and sustainability.</a:t>
            </a:r>
          </a:p>
          <a:p>
            <a:pPr>
              <a:spcBef>
                <a:spcPts val="0"/>
              </a:spcBef>
              <a:spcAft>
                <a:spcPts val="1200"/>
              </a:spcAft>
            </a:pPr>
            <a:r>
              <a:rPr lang="en-US" dirty="0"/>
              <a:t>Support initiatives that promote </a:t>
            </a:r>
            <a:r>
              <a:rPr lang="en-US" b="1" dirty="0"/>
              <a:t>crop rotation</a:t>
            </a:r>
            <a:r>
              <a:rPr lang="en-US" dirty="0"/>
              <a:t>, agroforestry, and intercropping to </a:t>
            </a:r>
            <a:r>
              <a:rPr lang="en-US" b="1" dirty="0"/>
              <a:t>improve soil health</a:t>
            </a:r>
            <a:r>
              <a:rPr lang="en-US" dirty="0"/>
              <a:t>, </a:t>
            </a:r>
            <a:r>
              <a:rPr lang="en-US" b="1" dirty="0"/>
              <a:t>biodiversity</a:t>
            </a:r>
            <a:r>
              <a:rPr lang="en-US" dirty="0"/>
              <a:t>, and resilience to pests and diseases.</a:t>
            </a:r>
          </a:p>
          <a:p>
            <a:pPr>
              <a:spcBef>
                <a:spcPts val="0"/>
              </a:spcBef>
              <a:spcAft>
                <a:spcPts val="1200"/>
              </a:spcAft>
            </a:pPr>
            <a:r>
              <a:rPr lang="en-US" dirty="0"/>
              <a:t>This could also include more </a:t>
            </a:r>
            <a:r>
              <a:rPr lang="en-US" b="1" dirty="0"/>
              <a:t>regulations and controls around commercial farms </a:t>
            </a:r>
            <a:r>
              <a:rPr lang="en-US" dirty="0"/>
              <a:t>to hold them to the standard of quality and sustainability. </a:t>
            </a:r>
            <a:br>
              <a:rPr lang="en-US" dirty="0"/>
            </a:br>
            <a:endParaRPr lang="en-US" dirty="0"/>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D6711992-CAB4-4C6F-8AC8-B6165629D421}"/>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867BD97-153C-401F-8570-A257EF39C743}"/>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10" name="Title 1">
            <a:extLst>
              <a:ext uri="{FF2B5EF4-FFF2-40B4-BE49-F238E27FC236}">
                <a16:creationId xmlns:a16="http://schemas.microsoft.com/office/drawing/2014/main" id="{77B3C638-6089-489C-8703-A89BE0A43ACE}"/>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3. Reclaiming Food Sovereignty</a:t>
            </a: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building with many rows of plants&#10;&#10;Description automatically generated">
            <a:extLst>
              <a:ext uri="{FF2B5EF4-FFF2-40B4-BE49-F238E27FC236}">
                <a16:creationId xmlns:a16="http://schemas.microsoft.com/office/drawing/2014/main" id="{BA59B243-5656-EF1E-BCC4-B3845854A04D}"/>
              </a:ext>
            </a:extLst>
          </p:cNvPr>
          <p:cNvPicPr>
            <a:picLocks noChangeAspect="1"/>
          </p:cNvPicPr>
          <p:nvPr/>
        </p:nvPicPr>
        <p:blipFill rotWithShape="1">
          <a:blip r:embed="rId2"/>
          <a:srcRect l="31555" r="31555"/>
          <a:stretch/>
        </p:blipFill>
        <p:spPr>
          <a:xfrm>
            <a:off x="9006855" y="-28575"/>
            <a:ext cx="4521717" cy="688658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8" name="Slide Number Placeholder 4">
            <a:extLst>
              <a:ext uri="{FF2B5EF4-FFF2-40B4-BE49-F238E27FC236}">
                <a16:creationId xmlns:a16="http://schemas.microsoft.com/office/drawing/2014/main" id="{38EA76DC-D52D-079F-1873-63905448EE06}"/>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29</a:t>
            </a:fld>
            <a:endParaRPr lang="en" i="1">
              <a:solidFill>
                <a:srgbClr val="699433"/>
              </a:solidFill>
              <a:latin typeface="Arial"/>
              <a:cs typeface="Arial"/>
            </a:endParaRPr>
          </a:p>
        </p:txBody>
      </p:sp>
    </p:spTree>
    <p:extLst>
      <p:ext uri="{BB962C8B-B14F-4D97-AF65-F5344CB8AC3E}">
        <p14:creationId xmlns:p14="http://schemas.microsoft.com/office/powerpoint/2010/main" val="2112071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10" name="Rectangle 9">
            <a:extLst>
              <a:ext uri="{FF2B5EF4-FFF2-40B4-BE49-F238E27FC236}">
                <a16:creationId xmlns:a16="http://schemas.microsoft.com/office/drawing/2014/main" id="{3E33C19F-213E-EF54-5345-1FCA2DDF439B}"/>
              </a:ext>
            </a:extLst>
          </p:cNvPr>
          <p:cNvSpPr/>
          <p:nvPr/>
        </p:nvSpPr>
        <p:spPr>
          <a:xfrm>
            <a:off x="0" y="1395663"/>
            <a:ext cx="2573868" cy="43313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4AC55C75-CC2A-66DA-1DCE-23CD54EA3CC1}"/>
              </a:ext>
            </a:extLst>
          </p:cNvPr>
          <p:cNvSpPr/>
          <p:nvPr/>
        </p:nvSpPr>
        <p:spPr>
          <a:xfrm>
            <a:off x="2849125" y="1395663"/>
            <a:ext cx="9342876" cy="43313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2" name="Google Shape;242;p2"/>
          <p:cNvSpPr txBox="1">
            <a:spLocks noGrp="1"/>
          </p:cNvSpPr>
          <p:nvPr>
            <p:ph type="title"/>
          </p:nvPr>
        </p:nvSpPr>
        <p:spPr>
          <a:xfrm>
            <a:off x="692948" y="3077962"/>
            <a:ext cx="1463229" cy="61344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B13525"/>
              </a:buClr>
              <a:buSzPts val="4000"/>
              <a:buFont typeface="Fira Sans SemiBold"/>
              <a:buNone/>
            </a:pPr>
            <a:r>
              <a:rPr lang="en-US" sz="2400" spc="600">
                <a:solidFill>
                  <a:schemeClr val="bg1"/>
                </a:solidFill>
              </a:rPr>
              <a:t>A little about me</a:t>
            </a:r>
            <a:endParaRPr sz="2400" spc="600">
              <a:solidFill>
                <a:schemeClr val="bg1"/>
              </a:solidFill>
            </a:endParaRPr>
          </a:p>
        </p:txBody>
      </p:sp>
      <p:sp>
        <p:nvSpPr>
          <p:cNvPr id="11" name="Google Shape;344;p12">
            <a:extLst>
              <a:ext uri="{FF2B5EF4-FFF2-40B4-BE49-F238E27FC236}">
                <a16:creationId xmlns:a16="http://schemas.microsoft.com/office/drawing/2014/main" id="{3157FA21-9364-82C0-3052-078613188785}"/>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000" b="1" i="0" u="none" strike="noStrike" kern="1200" cap="none" spc="0" normalizeH="0" baseline="0" noProof="0">
              <a:ln>
                <a:noFill/>
              </a:ln>
              <a:solidFill>
                <a:srgbClr val="000000"/>
              </a:solidFill>
              <a:effectLst/>
              <a:uLnTx/>
              <a:uFillTx/>
              <a:latin typeface="Arial"/>
              <a:cs typeface="Arial"/>
              <a:sym typeface="Arial"/>
            </a:endParaRPr>
          </a:p>
        </p:txBody>
      </p:sp>
      <p:sp>
        <p:nvSpPr>
          <p:cNvPr id="12" name="Google Shape;328;p11">
            <a:extLst>
              <a:ext uri="{FF2B5EF4-FFF2-40B4-BE49-F238E27FC236}">
                <a16:creationId xmlns:a16="http://schemas.microsoft.com/office/drawing/2014/main" id="{DA7540C5-3E13-8771-E11B-745CEC919EF9}"/>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15" name="TextBox 47">
            <a:extLst>
              <a:ext uri="{FF2B5EF4-FFF2-40B4-BE49-F238E27FC236}">
                <a16:creationId xmlns:a16="http://schemas.microsoft.com/office/drawing/2014/main" id="{E60AB975-8612-46A4-91F2-C8BEE5EE252D}"/>
              </a:ext>
            </a:extLst>
          </p:cNvPr>
          <p:cNvSpPr txBox="1">
            <a:spLocks noChangeArrowheads="1"/>
          </p:cNvSpPr>
          <p:nvPr/>
        </p:nvSpPr>
        <p:spPr bwMode="auto">
          <a:xfrm>
            <a:off x="5648512" y="2267143"/>
            <a:ext cx="6035487" cy="232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271463" marR="0" lvl="0" indent="-254000"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en-US" sz="2000" b="0" i="0" u="none" strike="noStrike" kern="1200" cap="none" spc="0" normalizeH="0" baseline="0" noProof="0">
                <a:ln>
                  <a:noFill/>
                </a:ln>
                <a:solidFill>
                  <a:srgbClr val="FFFFFF"/>
                </a:solidFill>
                <a:effectLst/>
                <a:uLnTx/>
                <a:uFillTx/>
                <a:latin typeface="Open Sans Light" charset="0"/>
                <a:ea typeface="Open Sans Light" charset="0"/>
                <a:cs typeface="Open Sans Light" charset="0"/>
              </a:rPr>
              <a:t>Deloitte Consulting</a:t>
            </a:r>
          </a:p>
          <a:p>
            <a:pPr marL="271463" marR="0" lvl="0" indent="-254000"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en-US" sz="2000" b="0" i="0" u="none" strike="noStrike" kern="1200" cap="none" spc="0" normalizeH="0" baseline="0" noProof="0">
                <a:ln>
                  <a:noFill/>
                </a:ln>
                <a:solidFill>
                  <a:srgbClr val="FFFFFF"/>
                </a:solidFill>
                <a:effectLst/>
                <a:uLnTx/>
                <a:uFillTx/>
                <a:latin typeface="Open Sans Light" charset="0"/>
                <a:ea typeface="Open Sans Light" charset="0"/>
                <a:cs typeface="Open Sans Light" charset="0"/>
              </a:rPr>
              <a:t>Serial Entrepreneur</a:t>
            </a:r>
          </a:p>
          <a:p>
            <a:pPr marL="271463" marR="0" lvl="0" indent="-254000"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en-US" sz="2000" b="0" i="0" u="none" strike="noStrike" kern="1200" cap="none" spc="0" normalizeH="0" baseline="0" noProof="0">
                <a:ln>
                  <a:noFill/>
                </a:ln>
                <a:solidFill>
                  <a:srgbClr val="FFFFFF"/>
                </a:solidFill>
                <a:effectLst/>
                <a:uLnTx/>
                <a:uFillTx/>
                <a:latin typeface="Open Sans Light" charset="0"/>
                <a:ea typeface="Open Sans Light" charset="0"/>
                <a:cs typeface="Open Sans Light" charset="0"/>
              </a:rPr>
              <a:t>Approaching 10 years in Social Finance</a:t>
            </a:r>
          </a:p>
          <a:p>
            <a:pPr marL="271463" marR="0" lvl="0" indent="-254000" algn="l" defTabSz="914400" rtl="0" eaLnBrk="1" fontAlgn="auto" latinLnBrk="0" hangingPunct="1">
              <a:lnSpc>
                <a:spcPct val="100000"/>
              </a:lnSpc>
              <a:spcBef>
                <a:spcPts val="0"/>
              </a:spcBef>
              <a:spcAft>
                <a:spcPts val="600"/>
              </a:spcAft>
              <a:buClrTx/>
              <a:buSzTx/>
              <a:buFont typeface="Arial" charset="0"/>
              <a:buChar char="•"/>
              <a:tabLst/>
              <a:defRPr/>
            </a:pPr>
            <a:r>
              <a:rPr lang="en-US" altLang="en-US" sz="2000">
                <a:solidFill>
                  <a:srgbClr val="FFFFFF"/>
                </a:solidFill>
                <a:latin typeface="Open Sans Light" charset="0"/>
                <a:ea typeface="Open Sans Light" charset="0"/>
                <a:cs typeface="Open Sans Light" charset="0"/>
              </a:rPr>
              <a:t>Delivered multiple accelerators and programs</a:t>
            </a:r>
            <a:endParaRPr kumimoji="0" lang="en-US" altLang="en-US" sz="2000" b="0" i="0" u="none" strike="noStrike" kern="1200" cap="none" spc="0" normalizeH="0" baseline="0" noProof="0">
              <a:ln>
                <a:noFill/>
              </a:ln>
              <a:solidFill>
                <a:srgbClr val="FFFFFF"/>
              </a:solidFill>
              <a:effectLst/>
              <a:uLnTx/>
              <a:uFillTx/>
              <a:latin typeface="Open Sans Light" charset="0"/>
              <a:ea typeface="Open Sans Light" charset="0"/>
              <a:cs typeface="Open Sans Light" charset="0"/>
            </a:endParaRPr>
          </a:p>
          <a:p>
            <a:pPr marL="271463" marR="0" lvl="0" indent="-254000"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en-US" sz="2000" b="0" i="0" u="none" strike="noStrike" kern="1200" cap="none" spc="0" normalizeH="0" baseline="0" noProof="0">
                <a:ln>
                  <a:noFill/>
                </a:ln>
                <a:solidFill>
                  <a:srgbClr val="FFFFFF"/>
                </a:solidFill>
                <a:effectLst/>
                <a:uLnTx/>
                <a:uFillTx/>
                <a:latin typeface="Open Sans Light" charset="0"/>
                <a:ea typeface="Open Sans Light" charset="0"/>
                <a:cs typeface="Open Sans Light" charset="0"/>
              </a:rPr>
              <a:t>Working on 3 Impact Investing Funds</a:t>
            </a:r>
          </a:p>
          <a:p>
            <a:pPr marL="271463" marR="0" lvl="0" indent="-254000" algn="l" defTabSz="914400" rtl="0" eaLnBrk="1" fontAlgn="auto" latinLnBrk="0" hangingPunct="1">
              <a:lnSpc>
                <a:spcPct val="100000"/>
              </a:lnSpc>
              <a:spcBef>
                <a:spcPts val="0"/>
              </a:spcBef>
              <a:spcAft>
                <a:spcPts val="600"/>
              </a:spcAft>
              <a:buClrTx/>
              <a:buSzTx/>
              <a:buFont typeface="Arial" charset="0"/>
              <a:buChar char="•"/>
              <a:tabLst/>
              <a:defRPr/>
            </a:pPr>
            <a:r>
              <a:rPr kumimoji="0" lang="en-US" altLang="en-US" sz="2000" b="0" i="0" u="none" strike="noStrike" kern="1200" cap="none" spc="0" normalizeH="0" baseline="0" noProof="0">
                <a:ln>
                  <a:noFill/>
                </a:ln>
                <a:solidFill>
                  <a:srgbClr val="FFFFFF"/>
                </a:solidFill>
                <a:effectLst/>
                <a:uLnTx/>
                <a:uFillTx/>
                <a:latin typeface="Open Sans Light" charset="0"/>
                <a:ea typeface="Open Sans Light" charset="0"/>
                <a:cs typeface="Open Sans Light" charset="0"/>
              </a:rPr>
              <a:t>Manages the SVX US Investment Platform</a:t>
            </a:r>
          </a:p>
        </p:txBody>
      </p:sp>
      <p:pic>
        <p:nvPicPr>
          <p:cNvPr id="16" name="Picture 15">
            <a:extLst>
              <a:ext uri="{FF2B5EF4-FFF2-40B4-BE49-F238E27FC236}">
                <a16:creationId xmlns:a16="http://schemas.microsoft.com/office/drawing/2014/main" id="{9DB6B258-3148-4902-A2D0-53D9ADF8CA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8786" y="1922076"/>
            <a:ext cx="1935558" cy="1944745"/>
          </a:xfrm>
          <a:prstGeom prst="ellipse">
            <a:avLst/>
          </a:prstGeom>
        </p:spPr>
      </p:pic>
      <p:sp>
        <p:nvSpPr>
          <p:cNvPr id="17" name="TextBox 47">
            <a:extLst>
              <a:ext uri="{FF2B5EF4-FFF2-40B4-BE49-F238E27FC236}">
                <a16:creationId xmlns:a16="http://schemas.microsoft.com/office/drawing/2014/main" id="{67EE0600-A0CA-4DAE-B5B2-EC708B436486}"/>
              </a:ext>
            </a:extLst>
          </p:cNvPr>
          <p:cNvSpPr txBox="1">
            <a:spLocks noChangeArrowheads="1"/>
          </p:cNvSpPr>
          <p:nvPr/>
        </p:nvSpPr>
        <p:spPr bwMode="auto">
          <a:xfrm>
            <a:off x="3318786" y="4185117"/>
            <a:ext cx="2771705"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a:solidFill>
                  <a:schemeClr val="tx1"/>
                </a:solidFill>
                <a:latin typeface="Calibri"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Open Sans ExtraBold" charset="0"/>
                <a:ea typeface="Open Sans ExtraBold" charset="0"/>
                <a:cs typeface="Open Sans ExtraBold" charset="0"/>
              </a:rPr>
              <a:t>Kevin Taylor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Open Sans ExtraBold" charset="0"/>
                <a:ea typeface="Open Sans ExtraBold" charset="0"/>
                <a:cs typeface="Open Sans ExtraBold" charset="0"/>
              </a:rPr>
              <a:t>Associate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600" b="1" i="0" u="none" strike="noStrike" kern="1200" cap="none" spc="0" normalizeH="0" baseline="0" noProof="0">
              <a:ln>
                <a:noFill/>
              </a:ln>
              <a:solidFill>
                <a:srgbClr val="FFFFFF"/>
              </a:solidFill>
              <a:effectLst/>
              <a:uLnTx/>
              <a:uFillTx/>
              <a:latin typeface="Open Sans ExtraBold" charset="0"/>
              <a:ea typeface="Open Sans ExtraBold" charset="0"/>
              <a:cs typeface="Open Sans ExtraBold" charset="0"/>
            </a:endParaRPr>
          </a:p>
        </p:txBody>
      </p:sp>
    </p:spTree>
    <p:extLst>
      <p:ext uri="{BB962C8B-B14F-4D97-AF65-F5344CB8AC3E}">
        <p14:creationId xmlns:p14="http://schemas.microsoft.com/office/powerpoint/2010/main" val="2946568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3200">
                <a:solidFill>
                  <a:srgbClr val="699433"/>
                </a:solidFill>
                <a:latin typeface="Montserrat"/>
                <a:ea typeface="+mj-ea"/>
                <a:cs typeface="+mj-cs"/>
              </a:rPr>
              <a:t>2. Invest in local food infrastructure</a:t>
            </a:r>
          </a:p>
        </p:txBody>
      </p:sp>
      <p:sp>
        <p:nvSpPr>
          <p:cNvPr id="15" name="Content Placeholder 2"/>
          <p:cNvSpPr>
            <a:spLocks noGrp="1"/>
          </p:cNvSpPr>
          <p:nvPr>
            <p:ph idx="1"/>
          </p:nvPr>
        </p:nvSpPr>
        <p:spPr/>
        <p:txBody>
          <a:bodyPr>
            <a:normAutofit fontScale="92500" lnSpcReduction="10000"/>
          </a:bodyPr>
          <a:lstStyle/>
          <a:p>
            <a:pPr>
              <a:spcBef>
                <a:spcPts val="0"/>
              </a:spcBef>
              <a:spcAft>
                <a:spcPts val="1200"/>
              </a:spcAft>
            </a:pPr>
            <a:r>
              <a:rPr lang="en-US" sz="2400"/>
              <a:t>Food Hubs </a:t>
            </a:r>
          </a:p>
          <a:p>
            <a:pPr lvl="1">
              <a:spcBef>
                <a:spcPts val="0"/>
              </a:spcBef>
              <a:spcAft>
                <a:spcPts val="1200"/>
              </a:spcAft>
            </a:pPr>
            <a:r>
              <a:rPr lang="en-US" sz="2200"/>
              <a:t>Fraser Valley</a:t>
            </a:r>
          </a:p>
          <a:p>
            <a:pPr lvl="1">
              <a:spcBef>
                <a:spcPts val="0"/>
              </a:spcBef>
              <a:spcAft>
                <a:spcPts val="1200"/>
              </a:spcAft>
            </a:pPr>
            <a:r>
              <a:rPr lang="en-US" sz="2200"/>
              <a:t>County Food Hub</a:t>
            </a:r>
          </a:p>
          <a:p>
            <a:pPr lvl="1">
              <a:spcBef>
                <a:spcPts val="0"/>
              </a:spcBef>
              <a:spcAft>
                <a:spcPts val="1200"/>
              </a:spcAft>
            </a:pPr>
            <a:r>
              <a:rPr lang="en-US" sz="2200" err="1"/>
              <a:t>Neighbourhood</a:t>
            </a:r>
            <a:r>
              <a:rPr lang="en-US" sz="2200"/>
              <a:t> Food Hub Initiative</a:t>
            </a:r>
          </a:p>
          <a:p>
            <a:pPr>
              <a:spcBef>
                <a:spcPts val="0"/>
              </a:spcBef>
              <a:spcAft>
                <a:spcPts val="1200"/>
              </a:spcAft>
            </a:pPr>
            <a:r>
              <a:rPr lang="en-US" sz="2400"/>
              <a:t>Distribution </a:t>
            </a:r>
          </a:p>
          <a:p>
            <a:pPr lvl="1">
              <a:spcBef>
                <a:spcPts val="0"/>
              </a:spcBef>
              <a:spcAft>
                <a:spcPts val="1200"/>
              </a:spcAft>
            </a:pPr>
            <a:r>
              <a:rPr lang="en-US" sz="2200" err="1"/>
              <a:t>FreshSpoke</a:t>
            </a:r>
            <a:endParaRPr lang="en-US" sz="2200"/>
          </a:p>
          <a:p>
            <a:pPr lvl="1">
              <a:spcBef>
                <a:spcPts val="0"/>
              </a:spcBef>
              <a:spcAft>
                <a:spcPts val="1200"/>
              </a:spcAft>
            </a:pPr>
            <a:r>
              <a:rPr lang="en-US" sz="2200"/>
              <a:t>Co-op and non profit lead community distributors</a:t>
            </a:r>
          </a:p>
          <a:p>
            <a:pPr>
              <a:spcBef>
                <a:spcPts val="0"/>
              </a:spcBef>
              <a:spcAft>
                <a:spcPts val="1200"/>
              </a:spcAft>
            </a:pPr>
            <a:r>
              <a:rPr lang="en-US" sz="2400"/>
              <a:t>Canning and Packaging</a:t>
            </a:r>
          </a:p>
          <a:p>
            <a:pPr>
              <a:spcBef>
                <a:spcPts val="0"/>
              </a:spcBef>
              <a:spcAft>
                <a:spcPts val="1200"/>
              </a:spcAft>
            </a:pPr>
            <a:r>
              <a:rPr lang="en-US" sz="2400"/>
              <a:t>Procurement / Market Making</a:t>
            </a:r>
          </a:p>
          <a:p>
            <a:pPr lvl="1">
              <a:spcBef>
                <a:spcPts val="0"/>
              </a:spcBef>
              <a:spcAft>
                <a:spcPts val="1200"/>
              </a:spcAft>
            </a:pPr>
            <a:r>
              <a:rPr lang="en-US" sz="2200"/>
              <a:t>Grain Discovery</a:t>
            </a:r>
            <a:endParaRPr lang="en-US"/>
          </a:p>
          <a:p>
            <a:pPr>
              <a:spcBef>
                <a:spcPts val="0"/>
              </a:spcBef>
              <a:spcAft>
                <a:spcPts val="1200"/>
              </a:spcAft>
            </a:pPr>
            <a:endParaRPr lang="en-US"/>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D6711992-CAB4-4C6F-8AC8-B6165629D421}"/>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867BD97-153C-401F-8570-A257EF39C743}"/>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8" name="Title 1">
            <a:extLst>
              <a:ext uri="{FF2B5EF4-FFF2-40B4-BE49-F238E27FC236}">
                <a16:creationId xmlns:a16="http://schemas.microsoft.com/office/drawing/2014/main" id="{6AE385AA-DBF4-497C-8510-8617FC1971CC}"/>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3. Reclaiming Food Sovereignty</a:t>
            </a: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group of people sitting at a table&#10;&#10;Description automatically generated">
            <a:extLst>
              <a:ext uri="{FF2B5EF4-FFF2-40B4-BE49-F238E27FC236}">
                <a16:creationId xmlns:a16="http://schemas.microsoft.com/office/drawing/2014/main" id="{A9CC502F-B27D-079F-1788-079CCD3CDE67}"/>
              </a:ext>
            </a:extLst>
          </p:cNvPr>
          <p:cNvPicPr>
            <a:picLocks noChangeAspect="1"/>
          </p:cNvPicPr>
          <p:nvPr/>
        </p:nvPicPr>
        <p:blipFill rotWithShape="1">
          <a:blip r:embed="rId2"/>
          <a:srcRect l="31570" r="31570"/>
          <a:stretch/>
        </p:blipFill>
        <p:spPr>
          <a:xfrm>
            <a:off x="9006855" y="-28575"/>
            <a:ext cx="4521717" cy="688658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10" name="Slide Number Placeholder 4">
            <a:extLst>
              <a:ext uri="{FF2B5EF4-FFF2-40B4-BE49-F238E27FC236}">
                <a16:creationId xmlns:a16="http://schemas.microsoft.com/office/drawing/2014/main" id="{803A6BA3-CDBB-AFBD-E973-5B7C8C8C1CD7}"/>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30</a:t>
            </a:fld>
            <a:endParaRPr lang="en" i="1">
              <a:solidFill>
                <a:srgbClr val="699433"/>
              </a:solidFill>
              <a:latin typeface="Arial"/>
              <a:cs typeface="Arial"/>
            </a:endParaRPr>
          </a:p>
        </p:txBody>
      </p:sp>
    </p:spTree>
    <p:extLst>
      <p:ext uri="{BB962C8B-B14F-4D97-AF65-F5344CB8AC3E}">
        <p14:creationId xmlns:p14="http://schemas.microsoft.com/office/powerpoint/2010/main" val="1243531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3190" y="300039"/>
            <a:ext cx="11285620" cy="6810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2200">
                <a:solidFill>
                  <a:srgbClr val="699433"/>
                </a:solidFill>
                <a:latin typeface="Montserrat"/>
                <a:ea typeface="+mj-ea"/>
                <a:cs typeface="+mj-cs"/>
              </a:rPr>
              <a:t>3. Provide accessible and appropriate forms of capital.</a:t>
            </a:r>
          </a:p>
        </p:txBody>
      </p:sp>
      <p:sp>
        <p:nvSpPr>
          <p:cNvPr id="15" name="Content Placeholder 2"/>
          <p:cNvSpPr>
            <a:spLocks noGrp="1"/>
          </p:cNvSpPr>
          <p:nvPr>
            <p:ph idx="1"/>
          </p:nvPr>
        </p:nvSpPr>
        <p:spPr/>
        <p:txBody>
          <a:bodyPr>
            <a:normAutofit/>
          </a:bodyPr>
          <a:lstStyle/>
          <a:p>
            <a:pPr>
              <a:spcBef>
                <a:spcPts val="0"/>
              </a:spcBef>
              <a:spcAft>
                <a:spcPts val="1200"/>
              </a:spcAft>
            </a:pPr>
            <a:r>
              <a:rPr lang="en-US" sz="2400"/>
              <a:t>Investment Funds</a:t>
            </a:r>
          </a:p>
          <a:p>
            <a:pPr lvl="1">
              <a:spcBef>
                <a:spcPts val="0"/>
              </a:spcBef>
              <a:spcAft>
                <a:spcPts val="1200"/>
              </a:spcAft>
            </a:pPr>
            <a:r>
              <a:rPr lang="en-US" sz="2200" err="1"/>
              <a:t>FarmWorks</a:t>
            </a:r>
            <a:r>
              <a:rPr lang="en-US" sz="2200"/>
              <a:t> Investment Co-op</a:t>
            </a:r>
          </a:p>
          <a:p>
            <a:pPr lvl="1">
              <a:spcBef>
                <a:spcPts val="0"/>
              </a:spcBef>
              <a:spcAft>
                <a:spcPts val="1200"/>
              </a:spcAft>
            </a:pPr>
            <a:r>
              <a:rPr lang="en-US" sz="2200"/>
              <a:t>Fair Finance Fund</a:t>
            </a:r>
          </a:p>
          <a:p>
            <a:pPr lvl="1">
              <a:spcBef>
                <a:spcPts val="0"/>
              </a:spcBef>
              <a:spcAft>
                <a:spcPts val="1200"/>
              </a:spcAft>
            </a:pPr>
            <a:r>
              <a:rPr lang="en-US" sz="2200" baseline="30000"/>
              <a:t>*</a:t>
            </a:r>
            <a:r>
              <a:rPr lang="en-US" sz="2200"/>
              <a:t>Bloom Local Food Fund</a:t>
            </a:r>
          </a:p>
          <a:p>
            <a:pPr lvl="1">
              <a:spcBef>
                <a:spcPts val="0"/>
              </a:spcBef>
              <a:spcAft>
                <a:spcPts val="1200"/>
              </a:spcAft>
            </a:pPr>
            <a:r>
              <a:rPr lang="en-US" sz="2200"/>
              <a:t>The51 Food and </a:t>
            </a:r>
            <a:r>
              <a:rPr lang="en-US" sz="2200" err="1"/>
              <a:t>Agtech</a:t>
            </a:r>
            <a:r>
              <a:rPr lang="en-US" sz="2200"/>
              <a:t> Fund</a:t>
            </a:r>
          </a:p>
          <a:p>
            <a:pPr lvl="1">
              <a:spcBef>
                <a:spcPts val="0"/>
              </a:spcBef>
              <a:spcAft>
                <a:spcPts val="1200"/>
              </a:spcAft>
            </a:pPr>
            <a:r>
              <a:rPr lang="en-US" sz="2200" baseline="30000"/>
              <a:t>*</a:t>
            </a:r>
            <a:r>
              <a:rPr lang="en-US" sz="2200"/>
              <a:t>In development - SSFPA national fund</a:t>
            </a:r>
          </a:p>
          <a:p>
            <a:pPr lvl="1">
              <a:spcBef>
                <a:spcPts val="0"/>
              </a:spcBef>
              <a:spcAft>
                <a:spcPts val="1200"/>
              </a:spcAft>
            </a:pPr>
            <a:r>
              <a:rPr lang="en-US" sz="2200"/>
              <a:t>District Ventures / </a:t>
            </a:r>
            <a:r>
              <a:rPr lang="en-US" sz="2200" err="1"/>
              <a:t>VenturePark</a:t>
            </a:r>
            <a:endParaRPr lang="en-US" sz="2200"/>
          </a:p>
          <a:p>
            <a:pPr lvl="1">
              <a:spcBef>
                <a:spcPts val="0"/>
              </a:spcBef>
              <a:spcAft>
                <a:spcPts val="1200"/>
              </a:spcAft>
            </a:pPr>
            <a:r>
              <a:rPr lang="en-US" sz="2200"/>
              <a:t>Raven Indigenous Capital Partners</a:t>
            </a:r>
          </a:p>
          <a:p>
            <a:pPr lvl="1">
              <a:spcBef>
                <a:spcPts val="0"/>
              </a:spcBef>
              <a:spcAft>
                <a:spcPts val="1200"/>
              </a:spcAft>
            </a:pPr>
            <a:endParaRPr lang="en-US" sz="2200"/>
          </a:p>
          <a:p>
            <a:pPr lvl="1">
              <a:spcBef>
                <a:spcPts val="0"/>
              </a:spcBef>
              <a:spcAft>
                <a:spcPts val="1200"/>
              </a:spcAft>
            </a:pPr>
            <a:endParaRPr lang="en-US" sz="2200"/>
          </a:p>
          <a:p>
            <a:pPr marL="0" indent="0">
              <a:spcBef>
                <a:spcPts val="0"/>
              </a:spcBef>
              <a:spcAft>
                <a:spcPts val="1200"/>
              </a:spcAft>
              <a:buNone/>
            </a:pPr>
            <a:endParaRPr lang="en-US" sz="2400"/>
          </a:p>
          <a:p>
            <a:pPr>
              <a:spcBef>
                <a:spcPts val="0"/>
              </a:spcBef>
              <a:spcAft>
                <a:spcPts val="1200"/>
              </a:spcAft>
            </a:pPr>
            <a:endParaRPr lang="en-US" sz="2400"/>
          </a:p>
          <a:p>
            <a:pPr lvl="1">
              <a:spcBef>
                <a:spcPts val="0"/>
              </a:spcBef>
              <a:spcAft>
                <a:spcPts val="1200"/>
              </a:spcAft>
            </a:pPr>
            <a:endParaRPr lang="en-US"/>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D6711992-CAB4-4C6F-8AC8-B6165629D421}"/>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867BD97-153C-401F-8570-A257EF39C743}"/>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8" name="Title 1">
            <a:extLst>
              <a:ext uri="{FF2B5EF4-FFF2-40B4-BE49-F238E27FC236}">
                <a16:creationId xmlns:a16="http://schemas.microsoft.com/office/drawing/2014/main" id="{8DB5BE0F-AA22-4689-B050-F737249D3B7D}"/>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3. Reclaiming Food Sovereignty</a:t>
            </a:r>
          </a:p>
        </p:txBody>
      </p:sp>
      <p:sp>
        <p:nvSpPr>
          <p:cNvPr id="2" name="TextBox 1">
            <a:extLst>
              <a:ext uri="{FF2B5EF4-FFF2-40B4-BE49-F238E27FC236}">
                <a16:creationId xmlns:a16="http://schemas.microsoft.com/office/drawing/2014/main" id="{4AACB018-A7BD-4DEE-A28E-4AB4D82B7BA3}"/>
              </a:ext>
            </a:extLst>
          </p:cNvPr>
          <p:cNvSpPr txBox="1"/>
          <p:nvPr/>
        </p:nvSpPr>
        <p:spPr>
          <a:xfrm>
            <a:off x="686247" y="6008043"/>
            <a:ext cx="6699078" cy="369332"/>
          </a:xfrm>
          <a:prstGeom prst="rect">
            <a:avLst/>
          </a:prstGeom>
          <a:noFill/>
        </p:spPr>
        <p:txBody>
          <a:bodyPr wrap="none" rtlCol="0">
            <a:spAutoFit/>
          </a:bodyPr>
          <a:lstStyle/>
          <a:p>
            <a:r>
              <a:rPr lang="en-CA"/>
              <a:t>* SVX is a co-owner, service provider or direct partners of these funds</a:t>
            </a:r>
          </a:p>
        </p:txBody>
      </p:sp>
      <p:pic>
        <p:nvPicPr>
          <p:cNvPr id="5" name="Picture 4" descr="A person in a field of tomatoes&#10;&#10;Description automatically generated">
            <a:extLst>
              <a:ext uri="{FF2B5EF4-FFF2-40B4-BE49-F238E27FC236}">
                <a16:creationId xmlns:a16="http://schemas.microsoft.com/office/drawing/2014/main" id="{E0F972E1-7A18-BE4E-E473-C6EC2B95B33F}"/>
              </a:ext>
            </a:extLst>
          </p:cNvPr>
          <p:cNvPicPr>
            <a:picLocks noChangeAspect="1"/>
          </p:cNvPicPr>
          <p:nvPr/>
        </p:nvPicPr>
        <p:blipFill rotWithShape="1">
          <a:blip r:embed="rId2"/>
          <a:srcRect l="9493" r="9493"/>
          <a:stretch/>
        </p:blipFill>
        <p:spPr>
          <a:xfrm>
            <a:off x="9006855" y="-28575"/>
            <a:ext cx="4521717" cy="688658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10" name="Slide Number Placeholder 4">
            <a:extLst>
              <a:ext uri="{FF2B5EF4-FFF2-40B4-BE49-F238E27FC236}">
                <a16:creationId xmlns:a16="http://schemas.microsoft.com/office/drawing/2014/main" id="{EA0185FF-E769-1B5B-8140-10D5B5A49206}"/>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31</a:t>
            </a:fld>
            <a:endParaRPr lang="en" i="1">
              <a:solidFill>
                <a:srgbClr val="699433"/>
              </a:solidFill>
              <a:latin typeface="Arial"/>
              <a:cs typeface="Arial"/>
            </a:endParaRPr>
          </a:p>
        </p:txBody>
      </p:sp>
    </p:spTree>
    <p:extLst>
      <p:ext uri="{BB962C8B-B14F-4D97-AF65-F5344CB8AC3E}">
        <p14:creationId xmlns:p14="http://schemas.microsoft.com/office/powerpoint/2010/main" val="1364596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457201" y="1825624"/>
            <a:ext cx="8413465" cy="4544463"/>
          </a:xfrm>
        </p:spPr>
        <p:txBody>
          <a:bodyPr>
            <a:normAutofit fontScale="92500" lnSpcReduction="10000"/>
          </a:bodyPr>
          <a:lstStyle/>
          <a:p>
            <a:pPr>
              <a:lnSpc>
                <a:spcPct val="110000"/>
              </a:lnSpc>
              <a:spcBef>
                <a:spcPts val="0"/>
              </a:spcBef>
              <a:spcAft>
                <a:spcPts val="1200"/>
              </a:spcAft>
            </a:pPr>
            <a:r>
              <a:rPr lang="en-US"/>
              <a:t>There are so many amazing organizations keyed into this – we need to continue to strengthen how we work together. </a:t>
            </a:r>
          </a:p>
          <a:p>
            <a:pPr lvl="1">
              <a:spcBef>
                <a:spcPts val="0"/>
              </a:spcBef>
              <a:spcAft>
                <a:spcPts val="1200"/>
              </a:spcAft>
            </a:pPr>
            <a:r>
              <a:rPr lang="en-US"/>
              <a:t>Small Scale Food Processors Association (SSFPA)</a:t>
            </a:r>
          </a:p>
          <a:p>
            <a:pPr lvl="1">
              <a:spcBef>
                <a:spcPts val="0"/>
              </a:spcBef>
              <a:spcAft>
                <a:spcPts val="1200"/>
              </a:spcAft>
            </a:pPr>
            <a:r>
              <a:rPr lang="en-US"/>
              <a:t>PARO Centre</a:t>
            </a:r>
          </a:p>
          <a:p>
            <a:pPr lvl="1">
              <a:spcBef>
                <a:spcPts val="0"/>
              </a:spcBef>
              <a:spcAft>
                <a:spcPts val="1200"/>
              </a:spcAft>
            </a:pPr>
            <a:r>
              <a:rPr lang="en-US"/>
              <a:t>Spring</a:t>
            </a:r>
          </a:p>
          <a:p>
            <a:pPr lvl="1">
              <a:spcBef>
                <a:spcPts val="0"/>
              </a:spcBef>
              <a:spcAft>
                <a:spcPts val="1200"/>
              </a:spcAft>
            </a:pPr>
            <a:r>
              <a:rPr lang="en-US"/>
              <a:t>Movement51</a:t>
            </a:r>
          </a:p>
          <a:p>
            <a:pPr lvl="1">
              <a:spcBef>
                <a:spcPts val="0"/>
              </a:spcBef>
              <a:spcAft>
                <a:spcPts val="1200"/>
              </a:spcAft>
            </a:pPr>
            <a:r>
              <a:rPr lang="en-US"/>
              <a:t>SVX</a:t>
            </a:r>
          </a:p>
          <a:p>
            <a:pPr lvl="1">
              <a:spcBef>
                <a:spcPts val="0"/>
              </a:spcBef>
              <a:spcAft>
                <a:spcPts val="1200"/>
              </a:spcAft>
            </a:pPr>
            <a:r>
              <a:rPr lang="en-US"/>
              <a:t>Just Food Ottawa</a:t>
            </a:r>
          </a:p>
          <a:p>
            <a:pPr lvl="1">
              <a:spcBef>
                <a:spcPts val="0"/>
              </a:spcBef>
              <a:spcAft>
                <a:spcPts val="1200"/>
              </a:spcAft>
            </a:pPr>
            <a:r>
              <a:rPr lang="en-US"/>
              <a:t>Canadian Food Innovation Network (CFIN)</a:t>
            </a:r>
          </a:p>
          <a:p>
            <a:pPr lvl="1">
              <a:spcBef>
                <a:spcPts val="0"/>
              </a:spcBef>
              <a:spcAft>
                <a:spcPts val="1200"/>
              </a:spcAft>
            </a:pPr>
            <a:r>
              <a:rPr lang="en-US"/>
              <a:t>Canadian Agri-Food Policy Institute (CAPI)</a:t>
            </a:r>
          </a:p>
          <a:p>
            <a:pPr lvl="1">
              <a:spcBef>
                <a:spcPts val="0"/>
              </a:spcBef>
              <a:spcAft>
                <a:spcPts val="1200"/>
              </a:spcAft>
            </a:pPr>
            <a:r>
              <a:rPr lang="en-US" err="1"/>
              <a:t>Collectif</a:t>
            </a:r>
            <a:r>
              <a:rPr lang="en-US"/>
              <a:t> </a:t>
            </a:r>
            <a:r>
              <a:rPr lang="en-US" err="1"/>
              <a:t>Récolte</a:t>
            </a:r>
            <a:endParaRPr lang="en-US"/>
          </a:p>
          <a:p>
            <a:pPr lvl="1">
              <a:spcBef>
                <a:spcPts val="0"/>
              </a:spcBef>
              <a:spcAft>
                <a:spcPts val="1200"/>
              </a:spcAft>
            </a:pPr>
            <a:r>
              <a:rPr lang="en-US"/>
              <a:t>Transformation Investing in Food Systems (TFIN)</a:t>
            </a:r>
          </a:p>
          <a:p>
            <a:pPr>
              <a:spcBef>
                <a:spcPts val="0"/>
              </a:spcBef>
              <a:spcAft>
                <a:spcPts val="1200"/>
              </a:spcAft>
            </a:pPr>
            <a:endParaRPr lang="en-US"/>
          </a:p>
          <a:p>
            <a:pPr>
              <a:spcBef>
                <a:spcPts val="0"/>
              </a:spcBef>
              <a:spcAft>
                <a:spcPts val="1200"/>
              </a:spcAft>
            </a:pPr>
            <a:endParaRPr lang="en-US"/>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895C9BCD-039C-4F35-8AD0-79874B7073A5}"/>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E7642EC2-46EF-4CB7-8222-0C8839C9EF34}"/>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2400">
                <a:solidFill>
                  <a:srgbClr val="699433"/>
                </a:solidFill>
                <a:latin typeface="Montserrat"/>
                <a:ea typeface="Open Sans"/>
                <a:cs typeface="Open Sans"/>
              </a:rPr>
              <a:t>4. Increase collaboration across food organizations.</a:t>
            </a:r>
            <a:endParaRPr lang="en-CA" sz="2400">
              <a:solidFill>
                <a:srgbClr val="699433"/>
              </a:solidFill>
              <a:latin typeface="Montserrat"/>
              <a:ea typeface="Open Sans"/>
              <a:cs typeface="Open Sans"/>
            </a:endParaRPr>
          </a:p>
        </p:txBody>
      </p:sp>
      <p:sp>
        <p:nvSpPr>
          <p:cNvPr id="8" name="Title 1">
            <a:extLst>
              <a:ext uri="{FF2B5EF4-FFF2-40B4-BE49-F238E27FC236}">
                <a16:creationId xmlns:a16="http://schemas.microsoft.com/office/drawing/2014/main" id="{A640EBCC-FF1D-4257-AC1E-03DB01340AA9}"/>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3. Reclaiming Food Sovereignty</a:t>
            </a: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erson and person picking vegetables&#10;&#10;Description automatically generated">
            <a:extLst>
              <a:ext uri="{FF2B5EF4-FFF2-40B4-BE49-F238E27FC236}">
                <a16:creationId xmlns:a16="http://schemas.microsoft.com/office/drawing/2014/main" id="{28590D0C-1D48-325E-58AB-179C8701B7C5}"/>
              </a:ext>
            </a:extLst>
          </p:cNvPr>
          <p:cNvPicPr>
            <a:picLocks noChangeAspect="1"/>
          </p:cNvPicPr>
          <p:nvPr/>
        </p:nvPicPr>
        <p:blipFill rotWithShape="1">
          <a:blip r:embed="rId2"/>
          <a:srcRect l="35583" t="738" r="20736" b="-923"/>
          <a:stretch/>
        </p:blipFill>
        <p:spPr>
          <a:xfrm>
            <a:off x="9006855" y="-28575"/>
            <a:ext cx="4521079" cy="689919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10" name="Slide Number Placeholder 4">
            <a:extLst>
              <a:ext uri="{FF2B5EF4-FFF2-40B4-BE49-F238E27FC236}">
                <a16:creationId xmlns:a16="http://schemas.microsoft.com/office/drawing/2014/main" id="{AF0413F0-158C-9EA8-6BA8-52B18B6A65B4}"/>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32</a:t>
            </a:fld>
            <a:endParaRPr lang="en" i="1">
              <a:solidFill>
                <a:srgbClr val="699433"/>
              </a:solidFill>
              <a:latin typeface="Arial"/>
              <a:cs typeface="Arial"/>
            </a:endParaRPr>
          </a:p>
        </p:txBody>
      </p:sp>
    </p:spTree>
    <p:extLst>
      <p:ext uri="{BB962C8B-B14F-4D97-AF65-F5344CB8AC3E}">
        <p14:creationId xmlns:p14="http://schemas.microsoft.com/office/powerpoint/2010/main" val="2041607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3190" y="300039"/>
            <a:ext cx="11285620" cy="6810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2400">
                <a:solidFill>
                  <a:srgbClr val="699433"/>
                </a:solidFill>
                <a:latin typeface="Montserrat"/>
                <a:ea typeface="+mj-ea"/>
                <a:cs typeface="+mj-cs"/>
              </a:rPr>
              <a:t>5. Advocate for policy reforms to create a level playing field.</a:t>
            </a:r>
          </a:p>
        </p:txBody>
      </p:sp>
      <p:sp>
        <p:nvSpPr>
          <p:cNvPr id="15" name="Content Placeholder 2"/>
          <p:cNvSpPr>
            <a:spLocks noGrp="1"/>
          </p:cNvSpPr>
          <p:nvPr>
            <p:ph idx="1"/>
          </p:nvPr>
        </p:nvSpPr>
        <p:spPr/>
        <p:txBody>
          <a:bodyPr>
            <a:noAutofit/>
          </a:bodyPr>
          <a:lstStyle/>
          <a:p>
            <a:pPr>
              <a:spcBef>
                <a:spcPts val="0"/>
              </a:spcBef>
              <a:spcAft>
                <a:spcPts val="1200"/>
              </a:spcAft>
            </a:pPr>
            <a:r>
              <a:rPr lang="en-US" sz="2200"/>
              <a:t>Create pools of capital to build and de-risk infrastructure projects.</a:t>
            </a:r>
          </a:p>
          <a:p>
            <a:pPr>
              <a:spcBef>
                <a:spcPts val="0"/>
              </a:spcBef>
              <a:spcAft>
                <a:spcPts val="1200"/>
              </a:spcAft>
            </a:pPr>
            <a:r>
              <a:rPr lang="en-US" sz="2200"/>
              <a:t>Develop meaningful regulations that don’t unnecessarily exclude new entrants</a:t>
            </a:r>
          </a:p>
          <a:p>
            <a:pPr>
              <a:spcBef>
                <a:spcPts val="0"/>
              </a:spcBef>
              <a:spcAft>
                <a:spcPts val="1200"/>
              </a:spcAft>
            </a:pPr>
            <a:r>
              <a:rPr lang="en-US" sz="2200"/>
              <a:t>Create legislation to combat anticompetitive behavior for major brands.</a:t>
            </a:r>
          </a:p>
          <a:p>
            <a:pPr>
              <a:spcBef>
                <a:spcPts val="0"/>
              </a:spcBef>
              <a:spcAft>
                <a:spcPts val="1200"/>
              </a:spcAft>
            </a:pPr>
            <a:r>
              <a:rPr lang="en-US" sz="2200"/>
              <a:t>Mandate or incentivize local food supply through major grocery chains. </a:t>
            </a:r>
          </a:p>
          <a:p>
            <a:pPr>
              <a:spcBef>
                <a:spcPts val="0"/>
              </a:spcBef>
              <a:spcAft>
                <a:spcPts val="1200"/>
              </a:spcAft>
            </a:pPr>
            <a:r>
              <a:rPr lang="en-US" sz="2200"/>
              <a:t>Develop tax frameworks to de-risk investment into the food sector. </a:t>
            </a:r>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D6711992-CAB4-4C6F-8AC8-B6165629D421}"/>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3867BD97-153C-401F-8570-A257EF39C743}"/>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8" name="Title 1">
            <a:extLst>
              <a:ext uri="{FF2B5EF4-FFF2-40B4-BE49-F238E27FC236}">
                <a16:creationId xmlns:a16="http://schemas.microsoft.com/office/drawing/2014/main" id="{E945DE44-A7F3-4D0C-A833-88693A1054CE}"/>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3. Reclaiming Food Sovereignty</a:t>
            </a:r>
          </a:p>
        </p:txBody>
      </p:sp>
      <p:sp>
        <p:nvSpPr>
          <p:cNvPr id="9" name="Rectangle 8">
            <a:extLst>
              <a:ext uri="{FF2B5EF4-FFF2-40B4-BE49-F238E27FC236}">
                <a16:creationId xmlns:a16="http://schemas.microsoft.com/office/drawing/2014/main" id="{409D2308-2DA3-4D6E-99C9-345C602FD410}"/>
              </a:ext>
            </a:extLst>
          </p:cNvPr>
          <p:cNvSpPr/>
          <p:nvPr/>
        </p:nvSpPr>
        <p:spPr>
          <a:xfrm>
            <a:off x="0" y="4349262"/>
            <a:ext cx="12192001" cy="1625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a:solidFill>
                  <a:srgbClr val="FFFFFF"/>
                </a:solidFill>
                <a:latin typeface="Arial"/>
              </a:rPr>
              <a:t>Track and monitor the true economic impact of small scale food processors, the restoration of the missing middle, and the reshoring of the Canadian food ecosystem. </a:t>
            </a:r>
          </a:p>
        </p:txBody>
      </p:sp>
      <p:sp>
        <p:nvSpPr>
          <p:cNvPr id="3" name="Slide Number Placeholder 4">
            <a:extLst>
              <a:ext uri="{FF2B5EF4-FFF2-40B4-BE49-F238E27FC236}">
                <a16:creationId xmlns:a16="http://schemas.microsoft.com/office/drawing/2014/main" id="{802AE4F4-8163-2865-451F-E036F0B440D8}"/>
              </a:ext>
            </a:extLst>
          </p:cNvPr>
          <p:cNvSpPr>
            <a:spLocks noGrp="1"/>
          </p:cNvSpPr>
          <p:nvPr>
            <p:ph type="sldNum" sz="quarter" idx="12"/>
          </p:nvPr>
        </p:nvSpPr>
        <p:spPr>
          <a:xfrm>
            <a:off x="5730199" y="6374314"/>
            <a:ext cx="731600" cy="524800"/>
          </a:xfrm>
        </p:spPr>
        <p:txBody>
          <a:bodyPr/>
          <a:lstStyle/>
          <a:p>
            <a:pPr algn="ctr"/>
            <a:fld id="{00000000-1234-1234-1234-123412341234}" type="slidenum">
              <a:rPr lang="en" i="1" dirty="0" smtClean="0">
                <a:solidFill>
                  <a:srgbClr val="699433"/>
                </a:solidFill>
                <a:latin typeface="Arial"/>
                <a:cs typeface="Arial"/>
              </a:rPr>
              <a:pPr algn="ctr"/>
              <a:t>33</a:t>
            </a:fld>
            <a:endParaRPr lang="en" i="1">
              <a:solidFill>
                <a:srgbClr val="699433"/>
              </a:solidFill>
              <a:latin typeface="Arial"/>
              <a:cs typeface="Arial"/>
            </a:endParaRPr>
          </a:p>
        </p:txBody>
      </p:sp>
    </p:spTree>
    <p:extLst>
      <p:ext uri="{BB962C8B-B14F-4D97-AF65-F5344CB8AC3E}">
        <p14:creationId xmlns:p14="http://schemas.microsoft.com/office/powerpoint/2010/main" val="1239541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3200">
                <a:solidFill>
                  <a:srgbClr val="699433"/>
                </a:solidFill>
                <a:latin typeface="Montserrat"/>
                <a:ea typeface="+mj-ea"/>
                <a:cs typeface="+mj-cs"/>
              </a:rPr>
              <a:t>6. Rethinking how we eat</a:t>
            </a:r>
            <a:endParaRPr lang="en-CA" sz="3200">
              <a:solidFill>
                <a:srgbClr val="699433"/>
              </a:solidFill>
              <a:latin typeface="Montserrat"/>
              <a:ea typeface="+mj-ea"/>
              <a:cs typeface="+mj-cs"/>
            </a:endParaRPr>
          </a:p>
        </p:txBody>
      </p:sp>
      <p:sp>
        <p:nvSpPr>
          <p:cNvPr id="15" name="Content Placeholder 2"/>
          <p:cNvSpPr>
            <a:spLocks noGrp="1"/>
          </p:cNvSpPr>
          <p:nvPr>
            <p:ph idx="1"/>
          </p:nvPr>
        </p:nvSpPr>
        <p:spPr>
          <a:xfrm>
            <a:off x="457201" y="1825625"/>
            <a:ext cx="8755038" cy="4351338"/>
          </a:xfrm>
        </p:spPr>
        <p:txBody>
          <a:bodyPr vert="horz" lIns="91440" tIns="45720" rIns="91440" bIns="45720" rtlCol="0" anchor="t">
            <a:normAutofit/>
          </a:bodyPr>
          <a:lstStyle/>
          <a:p>
            <a:pPr>
              <a:spcBef>
                <a:spcPts val="0"/>
              </a:spcBef>
              <a:spcAft>
                <a:spcPts val="1200"/>
              </a:spcAft>
            </a:pPr>
            <a:r>
              <a:rPr lang="en-US" sz="2400"/>
              <a:t>Buy local – and don’t expect year-round access to fruits that need to be shipped from overseas.</a:t>
            </a:r>
          </a:p>
          <a:p>
            <a:pPr>
              <a:spcBef>
                <a:spcPts val="0"/>
              </a:spcBef>
              <a:spcAft>
                <a:spcPts val="1200"/>
              </a:spcAft>
            </a:pPr>
            <a:r>
              <a:rPr lang="en-US" sz="2400"/>
              <a:t>Look for locally farmed produce and promote Vertical farming businesses that have a lower carbon footprint and reduce the food miles in your home.</a:t>
            </a:r>
          </a:p>
          <a:p>
            <a:pPr>
              <a:spcBef>
                <a:spcPts val="0"/>
              </a:spcBef>
              <a:spcAft>
                <a:spcPts val="1200"/>
              </a:spcAft>
            </a:pPr>
            <a:r>
              <a:rPr lang="en-US" sz="2400"/>
              <a:t>Pay attention the nutrition of the food we eat and focus on quality vs cost alone</a:t>
            </a:r>
          </a:p>
          <a:p>
            <a:pPr>
              <a:spcBef>
                <a:spcPts val="0"/>
              </a:spcBef>
              <a:spcAft>
                <a:spcPts val="1200"/>
              </a:spcAft>
            </a:pPr>
            <a:r>
              <a:rPr lang="en-US" sz="2400"/>
              <a:t>Look outside of national grocery chains and be more mindful of the price you're paying. </a:t>
            </a:r>
          </a:p>
          <a:p>
            <a:pPr>
              <a:spcBef>
                <a:spcPts val="0"/>
              </a:spcBef>
              <a:spcAft>
                <a:spcPts val="1200"/>
              </a:spcAft>
            </a:pPr>
            <a:endParaRPr lang="en-US" sz="2400"/>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3E293BF-9185-4746-9FBE-1AFD7000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6" name="Google Shape;328;p11">
            <a:extLst>
              <a:ext uri="{FF2B5EF4-FFF2-40B4-BE49-F238E27FC236}">
                <a16:creationId xmlns:a16="http://schemas.microsoft.com/office/drawing/2014/main" id="{9C39143B-8736-4E27-A65B-30652EBDDBB7}"/>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B9711BBE-50A2-4609-A3A2-7614CAF29C59}"/>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8" name="Title 1">
            <a:extLst>
              <a:ext uri="{FF2B5EF4-FFF2-40B4-BE49-F238E27FC236}">
                <a16:creationId xmlns:a16="http://schemas.microsoft.com/office/drawing/2014/main" id="{6248C84B-58F5-4544-A6F7-767F09B12A3F}"/>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3. Reclaiming Food Sovereignty</a:t>
            </a: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1358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9" name="Rectangle 8">
            <a:extLst>
              <a:ext uri="{FF2B5EF4-FFF2-40B4-BE49-F238E27FC236}">
                <a16:creationId xmlns:a16="http://schemas.microsoft.com/office/drawing/2014/main" id="{CCF4CF23-70D3-5407-0227-47C15818B808}"/>
              </a:ext>
            </a:extLst>
          </p:cNvPr>
          <p:cNvSpPr/>
          <p:nvPr/>
        </p:nvSpPr>
        <p:spPr>
          <a:xfrm>
            <a:off x="0" y="0"/>
            <a:ext cx="12261502" cy="6858000"/>
          </a:xfrm>
          <a:prstGeom prst="rect">
            <a:avLst/>
          </a:prstGeom>
          <a:solidFill>
            <a:srgbClr val="EFF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oogle Shape;43;p24" descr="A black background with green and grey text&#10;&#10;Description automatically generated">
            <a:extLst>
              <a:ext uri="{FF2B5EF4-FFF2-40B4-BE49-F238E27FC236}">
                <a16:creationId xmlns:a16="http://schemas.microsoft.com/office/drawing/2014/main" id="{525DF271-056A-A363-E7DF-14D5B3955A53}"/>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23700" y="4689829"/>
            <a:ext cx="4195302" cy="2045396"/>
          </a:xfrm>
          <a:prstGeom prst="rect">
            <a:avLst/>
          </a:prstGeom>
          <a:noFill/>
          <a:ln>
            <a:noFill/>
          </a:ln>
        </p:spPr>
      </p:pic>
      <p:sp>
        <p:nvSpPr>
          <p:cNvPr id="11" name="Google Shape;37;p24">
            <a:extLst>
              <a:ext uri="{FF2B5EF4-FFF2-40B4-BE49-F238E27FC236}">
                <a16:creationId xmlns:a16="http://schemas.microsoft.com/office/drawing/2014/main" id="{33C79A6D-9880-9907-7EBC-69324B77556C}"/>
              </a:ext>
            </a:extLst>
          </p:cNvPr>
          <p:cNvSpPr txBox="1">
            <a:spLocks/>
          </p:cNvSpPr>
          <p:nvPr/>
        </p:nvSpPr>
        <p:spPr>
          <a:xfrm>
            <a:off x="8849751" y="637010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200" b="0" i="1" u="none" strike="noStrike" cap="none">
                <a:solidFill>
                  <a:srgbClr val="58595B"/>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000" b="1" i="0" u="none" strike="noStrike" kern="1200" cap="none" spc="0" normalizeH="0" baseline="0" noProof="0">
              <a:ln>
                <a:noFill/>
              </a:ln>
              <a:solidFill>
                <a:srgbClr val="000000"/>
              </a:solidFill>
              <a:effectLst/>
              <a:uLnTx/>
              <a:uFillTx/>
              <a:latin typeface="Arial"/>
              <a:cs typeface="Arial"/>
              <a:sym typeface="Arial"/>
            </a:endParaRPr>
          </a:p>
        </p:txBody>
      </p:sp>
      <p:sp>
        <p:nvSpPr>
          <p:cNvPr id="24" name="TextBox 5">
            <a:extLst>
              <a:ext uri="{FF2B5EF4-FFF2-40B4-BE49-F238E27FC236}">
                <a16:creationId xmlns:a16="http://schemas.microsoft.com/office/drawing/2014/main" id="{ADADFD42-7276-4877-9B10-78BB8C7E4163}"/>
              </a:ext>
            </a:extLst>
          </p:cNvPr>
          <p:cNvSpPr txBox="1"/>
          <p:nvPr/>
        </p:nvSpPr>
        <p:spPr>
          <a:xfrm>
            <a:off x="4194470" y="2508823"/>
            <a:ext cx="6020333" cy="148656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lgn="ctr" defTabSz="914377">
              <a:lnSpc>
                <a:spcPts val="5867"/>
              </a:lnSpc>
            </a:pPr>
            <a:r>
              <a:rPr lang="en-US" sz="4800" b="1" kern="0" dirty="0">
                <a:solidFill>
                  <a:srgbClr val="B13525"/>
                </a:solidFill>
                <a:latin typeface="Montserrat" panose="02000505000000020004" pitchFamily="2" charset="77"/>
                <a:sym typeface="Fira Sans SemiBold"/>
              </a:rPr>
              <a:t>How Investment in Food can Help</a:t>
            </a:r>
          </a:p>
        </p:txBody>
      </p:sp>
      <p:sp>
        <p:nvSpPr>
          <p:cNvPr id="4" name="TextBox 3">
            <a:extLst>
              <a:ext uri="{FF2B5EF4-FFF2-40B4-BE49-F238E27FC236}">
                <a16:creationId xmlns:a16="http://schemas.microsoft.com/office/drawing/2014/main" id="{E63824E6-EA63-42AD-9A74-CA2EDCE57C20}"/>
              </a:ext>
            </a:extLst>
          </p:cNvPr>
          <p:cNvSpPr txBox="1"/>
          <p:nvPr/>
        </p:nvSpPr>
        <p:spPr>
          <a:xfrm>
            <a:off x="3077761" y="2127148"/>
            <a:ext cx="1168910"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3800" b="0" i="0" u="none" strike="noStrike" kern="1200" cap="none" spc="0" normalizeH="0" baseline="0" noProof="0">
                <a:ln>
                  <a:noFill/>
                </a:ln>
                <a:solidFill>
                  <a:srgbClr val="C00000"/>
                </a:solidFill>
                <a:effectLst/>
                <a:uLnTx/>
                <a:uFillTx/>
                <a:latin typeface="Arial"/>
                <a:ea typeface="+mn-ea"/>
                <a:cs typeface="+mn-cs"/>
              </a:rPr>
              <a:t>4</a:t>
            </a:r>
          </a:p>
        </p:txBody>
      </p:sp>
      <p:pic>
        <p:nvPicPr>
          <p:cNvPr id="2" name="Picture 1">
            <a:extLst>
              <a:ext uri="{FF2B5EF4-FFF2-40B4-BE49-F238E27FC236}">
                <a16:creationId xmlns:a16="http://schemas.microsoft.com/office/drawing/2014/main" id="{704B9849-B8CC-78D5-9BA7-A009640F29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4540" y="0"/>
            <a:ext cx="2192311" cy="6858000"/>
          </a:xfrm>
          <a:prstGeom prst="rect">
            <a:avLst/>
          </a:prstGeom>
        </p:spPr>
      </p:pic>
      <p:sp>
        <p:nvSpPr>
          <p:cNvPr id="27" name="Freeform 13">
            <a:extLst>
              <a:ext uri="{FF2B5EF4-FFF2-40B4-BE49-F238E27FC236}">
                <a16:creationId xmlns:a16="http://schemas.microsoft.com/office/drawing/2014/main" id="{FF99970F-656F-48B0-899B-596BD47E9055}"/>
              </a:ext>
            </a:extLst>
          </p:cNvPr>
          <p:cNvSpPr/>
          <p:nvPr/>
        </p:nvSpPr>
        <p:spPr>
          <a:xfrm>
            <a:off x="9112678" y="392216"/>
            <a:ext cx="2217345" cy="804644"/>
          </a:xfrm>
          <a:custGeom>
            <a:avLst/>
            <a:gdLst/>
            <a:ahLst/>
            <a:cxnLst/>
            <a:rect l="l" t="t" r="r" b="b"/>
            <a:pathLst>
              <a:path w="1716690" h="622964">
                <a:moveTo>
                  <a:pt x="0" y="0"/>
                </a:moveTo>
                <a:lnTo>
                  <a:pt x="1716690" y="0"/>
                </a:lnTo>
                <a:lnTo>
                  <a:pt x="1716690" y="622964"/>
                </a:lnTo>
                <a:lnTo>
                  <a:pt x="0" y="622964"/>
                </a:lnTo>
                <a:lnTo>
                  <a:pt x="0" y="0"/>
                </a:lnTo>
                <a:close/>
              </a:path>
            </a:pathLst>
          </a:custGeom>
          <a:blipFill>
            <a:blip r:embed="rId5"/>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406855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23" name="Picture 22">
            <a:extLst>
              <a:ext uri="{FF2B5EF4-FFF2-40B4-BE49-F238E27FC236}">
                <a16:creationId xmlns:a16="http://schemas.microsoft.com/office/drawing/2014/main" id="{21976BF8-82FD-46AC-A6EA-DEAE69CAE0E3}"/>
              </a:ext>
            </a:extLst>
          </p:cNvPr>
          <p:cNvPicPr>
            <a:picLocks noChangeAspect="1"/>
          </p:cNvPicPr>
          <p:nvPr/>
        </p:nvPicPr>
        <p:blipFill rotWithShape="1">
          <a:blip r:embed="rId3">
            <a:alphaModFix amt="50000"/>
          </a:blip>
          <a:srcRect b="24901"/>
          <a:stretch/>
        </p:blipFill>
        <p:spPr>
          <a:xfrm>
            <a:off x="11277600" y="6539399"/>
            <a:ext cx="701088" cy="190635"/>
          </a:xfrm>
          <a:prstGeom prst="rect">
            <a:avLst/>
          </a:prstGeom>
        </p:spPr>
      </p:pic>
      <p:pic>
        <p:nvPicPr>
          <p:cNvPr id="24" name="Picture 4" descr="About Logos - Four Season Greens">
            <a:extLst>
              <a:ext uri="{FF2B5EF4-FFF2-40B4-BE49-F238E27FC236}">
                <a16:creationId xmlns:a16="http://schemas.microsoft.com/office/drawing/2014/main" id="{642130CE-8759-45C1-A6EC-A7B141CDA32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10044358" y="6484865"/>
            <a:ext cx="1054525" cy="31899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3B5B5B9-4133-4E82-BEB0-484EAED72C24}"/>
              </a:ext>
            </a:extLst>
          </p:cNvPr>
          <p:cNvSpPr>
            <a:spLocks noGrp="1"/>
          </p:cNvSpPr>
          <p:nvPr>
            <p:ph type="sldNum" idx="12"/>
          </p:nvPr>
        </p:nvSpPr>
        <p:spPr>
          <a:xfrm>
            <a:off x="5730199" y="6387014"/>
            <a:ext cx="731600" cy="524800"/>
          </a:xfrm>
        </p:spPr>
        <p:txBody>
          <a:bodyPr/>
          <a:lstStyle/>
          <a:p>
            <a:pPr algn="ctr"/>
            <a:r>
              <a:rPr lang="en" i="1">
                <a:latin typeface="Arial"/>
                <a:cs typeface="Arial"/>
              </a:rPr>
              <a:t>36</a:t>
            </a:r>
            <a:endParaRPr lang="en" i="1"/>
          </a:p>
        </p:txBody>
      </p:sp>
      <p:pic>
        <p:nvPicPr>
          <p:cNvPr id="9" name="Picture 3" descr="A picture containing food, plate, full, different&#10;&#10;Description automatically generated">
            <a:extLst>
              <a:ext uri="{FF2B5EF4-FFF2-40B4-BE49-F238E27FC236}">
                <a16:creationId xmlns:a16="http://schemas.microsoft.com/office/drawing/2014/main" id="{7F348032-FF62-48C6-850F-266DCEF61798}"/>
              </a:ext>
            </a:extLst>
          </p:cNvPr>
          <p:cNvPicPr>
            <a:picLocks noChangeAspect="1"/>
          </p:cNvPicPr>
          <p:nvPr/>
        </p:nvPicPr>
        <p:blipFill>
          <a:blip r:embed="rId6"/>
          <a:stretch>
            <a:fillRect/>
          </a:stretch>
        </p:blipFill>
        <p:spPr>
          <a:xfrm>
            <a:off x="4161185" y="1803815"/>
            <a:ext cx="3195982" cy="2149479"/>
          </a:xfrm>
          <a:prstGeom prst="ellipse">
            <a:avLst/>
          </a:prstGeom>
          <a:ln>
            <a:noFill/>
          </a:ln>
          <a:effectLst>
            <a:softEdge rad="112500"/>
          </a:effectLst>
        </p:spPr>
      </p:pic>
      <p:pic>
        <p:nvPicPr>
          <p:cNvPr id="12" name="Picture 7" descr="Diagram&#10;&#10;Description automatically generated">
            <a:extLst>
              <a:ext uri="{FF2B5EF4-FFF2-40B4-BE49-F238E27FC236}">
                <a16:creationId xmlns:a16="http://schemas.microsoft.com/office/drawing/2014/main" id="{165F7DA0-D4F5-4289-80D9-3F1CB09A68D5}"/>
              </a:ext>
            </a:extLst>
          </p:cNvPr>
          <p:cNvPicPr>
            <a:picLocks noChangeAspect="1"/>
          </p:cNvPicPr>
          <p:nvPr/>
        </p:nvPicPr>
        <p:blipFill rotWithShape="1">
          <a:blip r:embed="rId7"/>
          <a:srcRect r="513" b="47312"/>
          <a:stretch/>
        </p:blipFill>
        <p:spPr>
          <a:xfrm>
            <a:off x="971481" y="1654940"/>
            <a:ext cx="2386135" cy="2433058"/>
          </a:xfrm>
          <a:prstGeom prst="ellipse">
            <a:avLst/>
          </a:prstGeom>
          <a:ln>
            <a:noFill/>
          </a:ln>
          <a:effectLst>
            <a:softEdge rad="112500"/>
          </a:effectLst>
        </p:spPr>
      </p:pic>
      <p:sp>
        <p:nvSpPr>
          <p:cNvPr id="13" name="TextBox 12">
            <a:extLst>
              <a:ext uri="{FF2B5EF4-FFF2-40B4-BE49-F238E27FC236}">
                <a16:creationId xmlns:a16="http://schemas.microsoft.com/office/drawing/2014/main" id="{78B727D1-92A2-4C85-9B62-3C01CC518FD3}"/>
              </a:ext>
            </a:extLst>
          </p:cNvPr>
          <p:cNvSpPr txBox="1"/>
          <p:nvPr/>
        </p:nvSpPr>
        <p:spPr>
          <a:xfrm>
            <a:off x="4139095" y="4190524"/>
            <a:ext cx="333954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Open Sans Light"/>
              </a:rPr>
              <a:t>Dominik Barton (Standing Committee of Ag and Food 2021) and many others have reported on the need for</a:t>
            </a:r>
            <a:r>
              <a:rPr lang="en-US" b="1">
                <a:latin typeface="Open Sans Light"/>
              </a:rPr>
              <a:t> increased investment in food processing in Canada.</a:t>
            </a:r>
            <a:endParaRPr lang="en-US">
              <a:cs typeface="Calibri" panose="020F0502020204030204"/>
            </a:endParaRPr>
          </a:p>
        </p:txBody>
      </p:sp>
      <p:sp>
        <p:nvSpPr>
          <p:cNvPr id="14" name="TextBox 13">
            <a:extLst>
              <a:ext uri="{FF2B5EF4-FFF2-40B4-BE49-F238E27FC236}">
                <a16:creationId xmlns:a16="http://schemas.microsoft.com/office/drawing/2014/main" id="{791CE8E9-3019-4E7C-B614-7FE3CFB8E5BE}"/>
              </a:ext>
            </a:extLst>
          </p:cNvPr>
          <p:cNvSpPr txBox="1"/>
          <p:nvPr/>
        </p:nvSpPr>
        <p:spPr>
          <a:xfrm>
            <a:off x="8258313" y="4091132"/>
            <a:ext cx="326224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Open Sans Light"/>
                <a:cs typeface="Arial"/>
              </a:rPr>
              <a:t>Many individuals (most often women and members of equity deserving groups) are creating wonderful food products but are </a:t>
            </a:r>
            <a:r>
              <a:rPr lang="en-US" b="1">
                <a:latin typeface="Open Sans Light"/>
                <a:cs typeface="Arial"/>
              </a:rPr>
              <a:t>unable to commercialize them successfully and lack access to capital</a:t>
            </a:r>
            <a:r>
              <a:rPr lang="en-US">
                <a:latin typeface="Open Sans Light"/>
                <a:cs typeface="Arial"/>
              </a:rPr>
              <a:t>​</a:t>
            </a:r>
            <a:endParaRPr lang="en-US">
              <a:cs typeface="Calibri" panose="020F0502020204030204"/>
            </a:endParaRPr>
          </a:p>
        </p:txBody>
      </p:sp>
      <p:sp>
        <p:nvSpPr>
          <p:cNvPr id="15" name="TextBox 14">
            <a:extLst>
              <a:ext uri="{FF2B5EF4-FFF2-40B4-BE49-F238E27FC236}">
                <a16:creationId xmlns:a16="http://schemas.microsoft.com/office/drawing/2014/main" id="{3F5B1C39-222D-4315-B54A-4EC0B8D328B5}"/>
              </a:ext>
            </a:extLst>
          </p:cNvPr>
          <p:cNvSpPr txBox="1"/>
          <p:nvPr/>
        </p:nvSpPr>
        <p:spPr>
          <a:xfrm>
            <a:off x="925444" y="4212609"/>
            <a:ext cx="247815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Open Sans Light"/>
              </a:rPr>
              <a:t>Global Factors </a:t>
            </a:r>
            <a:br>
              <a:rPr lang="en-US" b="1">
                <a:latin typeface="Open Sans Light"/>
              </a:rPr>
            </a:br>
            <a:r>
              <a:rPr lang="en-US" b="1">
                <a:latin typeface="Open Sans Light"/>
              </a:rPr>
              <a:t>(i.e., Climate Change,  COVID, War, Energy Crisis, etc.)</a:t>
            </a:r>
            <a:r>
              <a:rPr lang="en-US">
                <a:latin typeface="Open Sans Light"/>
              </a:rPr>
              <a:t> have raised awareness of the risks of the long- distance food system.</a:t>
            </a:r>
            <a:endParaRPr lang="en-US">
              <a:cs typeface="Calibri" panose="020F0502020204030204"/>
            </a:endParaRPr>
          </a:p>
        </p:txBody>
      </p:sp>
      <p:pic>
        <p:nvPicPr>
          <p:cNvPr id="16" name="Picture 13" descr="A picture containing text, food, indoor, person&#10;&#10;Description automatically generated">
            <a:extLst>
              <a:ext uri="{FF2B5EF4-FFF2-40B4-BE49-F238E27FC236}">
                <a16:creationId xmlns:a16="http://schemas.microsoft.com/office/drawing/2014/main" id="{06B23536-7D17-4671-A435-FD556014E474}"/>
              </a:ext>
            </a:extLst>
          </p:cNvPr>
          <p:cNvPicPr>
            <a:picLocks noChangeAspect="1"/>
          </p:cNvPicPr>
          <p:nvPr/>
        </p:nvPicPr>
        <p:blipFill>
          <a:blip r:embed="rId8"/>
          <a:stretch>
            <a:fillRect/>
          </a:stretch>
        </p:blipFill>
        <p:spPr>
          <a:xfrm>
            <a:off x="8368748" y="1844336"/>
            <a:ext cx="2743200" cy="2057400"/>
          </a:xfrm>
          <a:prstGeom prst="ellipse">
            <a:avLst/>
          </a:prstGeom>
          <a:ln>
            <a:noFill/>
          </a:ln>
          <a:effectLst>
            <a:softEdge rad="112500"/>
          </a:effectLst>
        </p:spPr>
      </p:pic>
      <p:cxnSp>
        <p:nvCxnSpPr>
          <p:cNvPr id="18" name="Straight Connector 17">
            <a:extLst>
              <a:ext uri="{FF2B5EF4-FFF2-40B4-BE49-F238E27FC236}">
                <a16:creationId xmlns:a16="http://schemas.microsoft.com/office/drawing/2014/main" id="{B693091B-D9CF-4817-B356-F25E45F355E1}"/>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4FB9C18A-880B-4636-8AA0-C5F01B56AAC7}"/>
              </a:ext>
            </a:extLst>
          </p:cNvPr>
          <p:cNvSpPr>
            <a:spLocks noGrp="1"/>
          </p:cNvSpPr>
          <p:nvPr>
            <p:ph type="title"/>
          </p:nvPr>
        </p:nvSpPr>
        <p:spPr>
          <a:xfrm>
            <a:off x="457200" y="300039"/>
            <a:ext cx="9988061" cy="6810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2400" b="1">
                <a:solidFill>
                  <a:srgbClr val="699433"/>
                </a:solidFill>
                <a:latin typeface="Montserrat"/>
              </a:rPr>
              <a:t>There is an amazing opportunity to Increase Investment</a:t>
            </a:r>
          </a:p>
        </p:txBody>
      </p:sp>
      <p:sp>
        <p:nvSpPr>
          <p:cNvPr id="20" name="Title 1">
            <a:extLst>
              <a:ext uri="{FF2B5EF4-FFF2-40B4-BE49-F238E27FC236}">
                <a16:creationId xmlns:a16="http://schemas.microsoft.com/office/drawing/2014/main" id="{101F51D5-2696-4719-A2AB-B4833D96466F}"/>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dirty="0">
                <a:solidFill>
                  <a:srgbClr val="5D5E63"/>
                </a:solidFill>
                <a:latin typeface="Open Sans"/>
                <a:ea typeface="Open Sans"/>
                <a:cs typeface="Open Sans"/>
              </a:rPr>
              <a:t>4. How Investment in Food can Help</a:t>
            </a:r>
          </a:p>
          <a:p>
            <a:pPr>
              <a:buClrTx/>
              <a:buFontTx/>
            </a:pPr>
            <a:endParaRPr lang="en-US" sz="2000" b="1" i="1" dirty="0">
              <a:solidFill>
                <a:srgbClr val="5D5E63"/>
              </a:solidFill>
              <a:latin typeface="Open Sans"/>
              <a:ea typeface="Open Sans"/>
              <a:cs typeface="Open Sans"/>
            </a:endParaRPr>
          </a:p>
          <a:p>
            <a:pPr>
              <a:buClrTx/>
              <a:buFontTx/>
            </a:pPr>
            <a:endParaRPr lang="en-US" sz="2000" b="1" i="1" dirty="0">
              <a:solidFill>
                <a:srgbClr val="5D5E63"/>
              </a:solidFill>
              <a:latin typeface="Open Sans"/>
              <a:ea typeface="Open Sans"/>
              <a:cs typeface="Open Sans"/>
            </a:endParaRPr>
          </a:p>
          <a:p>
            <a:pPr>
              <a:buClrTx/>
              <a:buFontTx/>
            </a:pPr>
            <a:endParaRPr lang="en-US" sz="2000" b="1" i="1" dirty="0">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5738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23" name="Picture 22">
            <a:extLst>
              <a:ext uri="{FF2B5EF4-FFF2-40B4-BE49-F238E27FC236}">
                <a16:creationId xmlns:a16="http://schemas.microsoft.com/office/drawing/2014/main" id="{21976BF8-82FD-46AC-A6EA-DEAE69CAE0E3}"/>
              </a:ext>
            </a:extLst>
          </p:cNvPr>
          <p:cNvPicPr>
            <a:picLocks noChangeAspect="1"/>
          </p:cNvPicPr>
          <p:nvPr/>
        </p:nvPicPr>
        <p:blipFill rotWithShape="1">
          <a:blip r:embed="rId3">
            <a:alphaModFix amt="50000"/>
          </a:blip>
          <a:srcRect b="24901"/>
          <a:stretch/>
        </p:blipFill>
        <p:spPr>
          <a:xfrm>
            <a:off x="11277600" y="6539399"/>
            <a:ext cx="701088" cy="190635"/>
          </a:xfrm>
          <a:prstGeom prst="rect">
            <a:avLst/>
          </a:prstGeom>
        </p:spPr>
      </p:pic>
      <p:pic>
        <p:nvPicPr>
          <p:cNvPr id="24" name="Picture 4" descr="About Logos - Four Season Greens">
            <a:extLst>
              <a:ext uri="{FF2B5EF4-FFF2-40B4-BE49-F238E27FC236}">
                <a16:creationId xmlns:a16="http://schemas.microsoft.com/office/drawing/2014/main" id="{642130CE-8759-45C1-A6EC-A7B141CDA32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10044358" y="6484865"/>
            <a:ext cx="1054525" cy="31899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3B5B5B9-4133-4E82-BEB0-484EAED72C24}"/>
              </a:ext>
            </a:extLst>
          </p:cNvPr>
          <p:cNvSpPr>
            <a:spLocks noGrp="1"/>
          </p:cNvSpPr>
          <p:nvPr>
            <p:ph type="sldNum" idx="12"/>
          </p:nvPr>
        </p:nvSpPr>
        <p:spPr>
          <a:xfrm>
            <a:off x="5730199" y="6387014"/>
            <a:ext cx="731600" cy="5248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1" u="none" strike="noStrike" kern="1200" cap="none" spc="0" normalizeH="0" baseline="0" noProof="0" dirty="0" smtClean="0">
                <a:ln>
                  <a:noFill/>
                </a:ln>
                <a:solidFill>
                  <a:srgbClr val="699433"/>
                </a:solid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 sz="1200" b="0" i="1" u="none" strike="noStrike" kern="1200" cap="none" spc="0" normalizeH="0" baseline="0" noProof="0">
              <a:ln>
                <a:noFill/>
              </a:ln>
              <a:solidFill>
                <a:srgbClr val="699433"/>
              </a:solidFill>
              <a:effectLst/>
              <a:uLnTx/>
              <a:uFillTx/>
              <a:latin typeface="Arial"/>
              <a:cs typeface="Arial"/>
            </a:endParaRPr>
          </a:p>
        </p:txBody>
      </p:sp>
      <p:sp>
        <p:nvSpPr>
          <p:cNvPr id="17" name="Rectangle: Rounded Corners 16">
            <a:extLst>
              <a:ext uri="{FF2B5EF4-FFF2-40B4-BE49-F238E27FC236}">
                <a16:creationId xmlns:a16="http://schemas.microsoft.com/office/drawing/2014/main" id="{E553B216-A5A6-40EB-971E-397F85F7EB1A}"/>
              </a:ext>
            </a:extLst>
          </p:cNvPr>
          <p:cNvSpPr/>
          <p:nvPr/>
        </p:nvSpPr>
        <p:spPr>
          <a:xfrm>
            <a:off x="1030042" y="1740919"/>
            <a:ext cx="9879259" cy="1570277"/>
          </a:xfrm>
          <a:prstGeom prst="roundRect">
            <a:avLst>
              <a:gd name="adj" fmla="val 50000"/>
            </a:avLst>
          </a:prstGeom>
          <a:solidFill>
            <a:srgbClr val="779441"/>
          </a:solidFill>
          <a:ln>
            <a:solidFill>
              <a:srgbClr val="779441"/>
            </a:solidFill>
          </a:ln>
        </p:spPr>
        <p:style>
          <a:lnRef idx="2">
            <a:schemeClr val="accent1">
              <a:shade val="50000"/>
            </a:schemeClr>
          </a:lnRef>
          <a:fillRef idx="1">
            <a:schemeClr val="accent1"/>
          </a:fillRef>
          <a:effectRef idx="0">
            <a:schemeClr val="accent1"/>
          </a:effectRef>
          <a:fontRef idx="minor">
            <a:schemeClr val="lt1"/>
          </a:fontRef>
        </p:style>
        <p:txBody>
          <a:bodyPr lIns="828000" tIns="45720" rIns="91440" bIns="45720" rtlCol="0" anchor="ctr"/>
          <a:lstStyle/>
          <a:p>
            <a:pPr algn="ctr"/>
            <a:r>
              <a:rPr lang="en-US" sz="2000">
                <a:latin typeface="Open Sans Light"/>
                <a:ea typeface="Open Sans Light"/>
                <a:cs typeface="Open Sans Light"/>
              </a:rPr>
              <a:t>Over 90% of the </a:t>
            </a:r>
            <a:r>
              <a:rPr lang="en-US" sz="2000" b="1">
                <a:latin typeface="Open Sans Light"/>
                <a:ea typeface="Open Sans Light"/>
                <a:cs typeface="Open Sans Light"/>
              </a:rPr>
              <a:t>10,252 Food Processors </a:t>
            </a:r>
            <a:r>
              <a:rPr lang="en-US" sz="2000">
                <a:latin typeface="Open Sans Light"/>
                <a:ea typeface="Open Sans Light"/>
                <a:cs typeface="Open Sans Light"/>
              </a:rPr>
              <a:t>in Canada are ‘small’.*  </a:t>
            </a:r>
          </a:p>
          <a:p>
            <a:pPr algn="ct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2000" b="1">
                <a:latin typeface="Open Sans Light"/>
                <a:ea typeface="Open Sans Light"/>
                <a:cs typeface="Open Sans Light"/>
              </a:rPr>
              <a:t>This doesn’t include hundreds of start-ups we know about across Canada</a:t>
            </a:r>
            <a:endParaRPr lang="en-US" sz="2000">
              <a:latin typeface="Open Sans Light"/>
              <a:ea typeface="Open Sans Light"/>
              <a:cs typeface="Open Sans Light"/>
            </a:endParaRPr>
          </a:p>
        </p:txBody>
      </p:sp>
      <p:sp>
        <p:nvSpPr>
          <p:cNvPr id="18" name="Rectangle 17">
            <a:extLst>
              <a:ext uri="{FF2B5EF4-FFF2-40B4-BE49-F238E27FC236}">
                <a16:creationId xmlns:a16="http://schemas.microsoft.com/office/drawing/2014/main" id="{D801C7D5-005E-42A8-B7E2-70819B93AC1C}"/>
              </a:ext>
            </a:extLst>
          </p:cNvPr>
          <p:cNvSpPr/>
          <p:nvPr/>
        </p:nvSpPr>
        <p:spPr>
          <a:xfrm>
            <a:off x="561982" y="6388532"/>
            <a:ext cx="6096000" cy="307777"/>
          </a:xfrm>
          <a:prstGeom prst="rect">
            <a:avLst/>
          </a:prstGeom>
        </p:spPr>
        <p:txBody>
          <a:bodyPr>
            <a:spAutoFit/>
          </a:bodyPr>
          <a:lstStyle/>
          <a:p>
            <a:r>
              <a:rPr lang="en-US" sz="1400">
                <a:latin typeface="Open Sans Light"/>
                <a:ea typeface="Open Sans Light"/>
                <a:cs typeface="Open Sans Light"/>
              </a:rPr>
              <a:t>*Reported by Stats Canada as of 2021</a:t>
            </a:r>
          </a:p>
        </p:txBody>
      </p:sp>
      <p:grpSp>
        <p:nvGrpSpPr>
          <p:cNvPr id="19" name="Group 18">
            <a:extLst>
              <a:ext uri="{FF2B5EF4-FFF2-40B4-BE49-F238E27FC236}">
                <a16:creationId xmlns:a16="http://schemas.microsoft.com/office/drawing/2014/main" id="{8B9EF53C-C6DF-42E7-91E3-FCE685D7CE92}"/>
              </a:ext>
            </a:extLst>
          </p:cNvPr>
          <p:cNvGrpSpPr/>
          <p:nvPr/>
        </p:nvGrpSpPr>
        <p:grpSpPr>
          <a:xfrm>
            <a:off x="580350" y="4447241"/>
            <a:ext cx="10996575" cy="1671482"/>
            <a:chOff x="570865" y="3704645"/>
            <a:chExt cx="8862103" cy="1671482"/>
          </a:xfrm>
        </p:grpSpPr>
        <p:sp>
          <p:nvSpPr>
            <p:cNvPr id="20" name="Rectangle: Single Corner Snipped 19">
              <a:extLst>
                <a:ext uri="{FF2B5EF4-FFF2-40B4-BE49-F238E27FC236}">
                  <a16:creationId xmlns:a16="http://schemas.microsoft.com/office/drawing/2014/main" id="{B6D83DA2-F169-47BB-899D-E06FB7AEDA70}"/>
                </a:ext>
              </a:extLst>
            </p:cNvPr>
            <p:cNvSpPr/>
            <p:nvPr/>
          </p:nvSpPr>
          <p:spPr>
            <a:xfrm>
              <a:off x="6027491" y="3704645"/>
              <a:ext cx="3405477" cy="1671482"/>
            </a:xfrm>
            <a:prstGeom prst="snip1Rect">
              <a:avLst/>
            </a:prstGeom>
            <a:solidFill>
              <a:srgbClr val="7B9A44"/>
            </a:solidFill>
            <a:ln>
              <a:solidFill>
                <a:srgbClr val="3A4820"/>
              </a:solidFill>
            </a:ln>
          </p:spPr>
          <p:style>
            <a:lnRef idx="2">
              <a:schemeClr val="accent1">
                <a:shade val="50000"/>
              </a:schemeClr>
            </a:lnRef>
            <a:fillRef idx="1">
              <a:schemeClr val="accent1"/>
            </a:fillRef>
            <a:effectRef idx="0">
              <a:schemeClr val="accent1"/>
            </a:effectRef>
            <a:fontRef idx="minor">
              <a:schemeClr val="lt1"/>
            </a:fontRef>
          </p:style>
          <p:txBody>
            <a:bodyPr lIns="540000" tIns="45720" rIns="91440" bIns="45720" rtlCol="0" anchor="ctr"/>
            <a:lstStyle/>
            <a:p>
              <a:pPr algn="ctr"/>
              <a:r>
                <a:rPr lang="en-CA" sz="2000">
                  <a:ea typeface="+mn-lt"/>
                  <a:cs typeface="+mn-lt"/>
                </a:rPr>
                <a:t>Calls to “</a:t>
              </a:r>
              <a:r>
                <a:rPr lang="en-CA" sz="2000" err="1">
                  <a:ea typeface="+mn-lt"/>
                  <a:cs typeface="+mn-lt"/>
                </a:rPr>
                <a:t>Reshore</a:t>
              </a:r>
              <a:r>
                <a:rPr lang="en-CA" sz="2000">
                  <a:ea typeface="+mn-lt"/>
                  <a:cs typeface="+mn-lt"/>
                </a:rPr>
                <a:t>”, Making Local Economies More Sustainable</a:t>
              </a:r>
            </a:p>
          </p:txBody>
        </p:sp>
        <p:sp>
          <p:nvSpPr>
            <p:cNvPr id="21" name="Rectangle: Single Corner Snipped 20">
              <a:extLst>
                <a:ext uri="{FF2B5EF4-FFF2-40B4-BE49-F238E27FC236}">
                  <a16:creationId xmlns:a16="http://schemas.microsoft.com/office/drawing/2014/main" id="{34043B4F-C8E7-49F8-90EE-33973EC5A060}"/>
                </a:ext>
              </a:extLst>
            </p:cNvPr>
            <p:cNvSpPr/>
            <p:nvPr/>
          </p:nvSpPr>
          <p:spPr>
            <a:xfrm>
              <a:off x="3125952" y="3704645"/>
              <a:ext cx="3405477" cy="1671482"/>
            </a:xfrm>
            <a:prstGeom prst="snip1Rect">
              <a:avLst/>
            </a:prstGeom>
            <a:solidFill>
              <a:srgbClr val="5A7032"/>
            </a:solidFill>
            <a:ln>
              <a:solidFill>
                <a:srgbClr val="3A4820"/>
              </a:solid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pPr algn="ctr"/>
              <a:r>
                <a:rPr lang="en-CA" sz="2000"/>
                <a:t>Consumers Want Locally Made Goods</a:t>
              </a:r>
            </a:p>
          </p:txBody>
        </p:sp>
        <p:sp>
          <p:nvSpPr>
            <p:cNvPr id="22" name="Rectangle: Single Corner Snipped 21">
              <a:extLst>
                <a:ext uri="{FF2B5EF4-FFF2-40B4-BE49-F238E27FC236}">
                  <a16:creationId xmlns:a16="http://schemas.microsoft.com/office/drawing/2014/main" id="{8EFDDD7C-3D5C-43E9-8F3B-858A815B7416}"/>
                </a:ext>
              </a:extLst>
            </p:cNvPr>
            <p:cNvSpPr/>
            <p:nvPr/>
          </p:nvSpPr>
          <p:spPr>
            <a:xfrm>
              <a:off x="570865" y="3704645"/>
              <a:ext cx="2901539" cy="1671482"/>
            </a:xfrm>
            <a:prstGeom prst="snip1Rect">
              <a:avLst/>
            </a:prstGeom>
            <a:solidFill>
              <a:srgbClr val="3A4820"/>
            </a:solidFill>
            <a:ln>
              <a:solidFill>
                <a:srgbClr val="3A48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a:t>Demand for Healthy and Sustainable Products</a:t>
              </a:r>
            </a:p>
          </p:txBody>
        </p:sp>
      </p:grpSp>
      <p:sp>
        <p:nvSpPr>
          <p:cNvPr id="25" name="Rectangle 24">
            <a:extLst>
              <a:ext uri="{FF2B5EF4-FFF2-40B4-BE49-F238E27FC236}">
                <a16:creationId xmlns:a16="http://schemas.microsoft.com/office/drawing/2014/main" id="{7AEE514E-2E48-45CD-AB00-35C49E65720F}"/>
              </a:ext>
            </a:extLst>
          </p:cNvPr>
          <p:cNvSpPr/>
          <p:nvPr/>
        </p:nvSpPr>
        <p:spPr>
          <a:xfrm>
            <a:off x="676282" y="3532018"/>
            <a:ext cx="2374368" cy="400110"/>
          </a:xfrm>
          <a:prstGeom prst="rect">
            <a:avLst/>
          </a:prstGeom>
        </p:spPr>
        <p:txBody>
          <a:bodyPr wrap="none">
            <a:spAutoFit/>
          </a:bodyPr>
          <a:lstStyle/>
          <a:p>
            <a:r>
              <a:rPr lang="en-US" sz="2000" b="1">
                <a:latin typeface="Open Sans Light" panose="020B0306030504020204" pitchFamily="34" charset="0"/>
                <a:ea typeface="Open Sans Light" panose="020B0306030504020204" pitchFamily="34" charset="0"/>
                <a:cs typeface="Open Sans Light" panose="020B0306030504020204" pitchFamily="34" charset="0"/>
              </a:rPr>
              <a:t>Trends and Drivers</a:t>
            </a:r>
            <a:endParaRPr lang="en-CA" sz="2000" b="1"/>
          </a:p>
        </p:txBody>
      </p:sp>
      <p:sp>
        <p:nvSpPr>
          <p:cNvPr id="26" name="Oval 25">
            <a:extLst>
              <a:ext uri="{FF2B5EF4-FFF2-40B4-BE49-F238E27FC236}">
                <a16:creationId xmlns:a16="http://schemas.microsoft.com/office/drawing/2014/main" id="{21CFE930-60E6-4C0A-961C-604DA4AD45E6}"/>
              </a:ext>
            </a:extLst>
          </p:cNvPr>
          <p:cNvSpPr/>
          <p:nvPr/>
        </p:nvSpPr>
        <p:spPr>
          <a:xfrm>
            <a:off x="692631" y="4268977"/>
            <a:ext cx="530009" cy="530009"/>
          </a:xfrm>
          <a:prstGeom prst="ellipse">
            <a:avLst/>
          </a:prstGeom>
          <a:solidFill>
            <a:srgbClr val="AE3124"/>
          </a:solidFill>
          <a:ln>
            <a:solidFill>
              <a:srgbClr val="A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a:solidFill>
                  <a:schemeClr val="bg1"/>
                </a:solidFill>
              </a:rPr>
              <a:t>1</a:t>
            </a:r>
          </a:p>
        </p:txBody>
      </p:sp>
      <p:sp>
        <p:nvSpPr>
          <p:cNvPr id="27" name="Oval 26">
            <a:extLst>
              <a:ext uri="{FF2B5EF4-FFF2-40B4-BE49-F238E27FC236}">
                <a16:creationId xmlns:a16="http://schemas.microsoft.com/office/drawing/2014/main" id="{4A914B1E-92FB-44A0-84A8-242F3EC1FE35}"/>
              </a:ext>
            </a:extLst>
          </p:cNvPr>
          <p:cNvSpPr/>
          <p:nvPr/>
        </p:nvSpPr>
        <p:spPr>
          <a:xfrm>
            <a:off x="4345479" y="4268977"/>
            <a:ext cx="530009" cy="530009"/>
          </a:xfrm>
          <a:prstGeom prst="ellipse">
            <a:avLst/>
          </a:prstGeom>
          <a:solidFill>
            <a:srgbClr val="AE3124"/>
          </a:solidFill>
          <a:ln>
            <a:solidFill>
              <a:srgbClr val="AE312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3200" b="1">
                <a:solidFill>
                  <a:schemeClr val="bg1"/>
                </a:solidFill>
                <a:cs typeface="Calibri"/>
              </a:rPr>
              <a:t>2</a:t>
            </a:r>
            <a:endParaRPr lang="en-US"/>
          </a:p>
        </p:txBody>
      </p:sp>
      <p:sp>
        <p:nvSpPr>
          <p:cNvPr id="28" name="Oval 27">
            <a:extLst>
              <a:ext uri="{FF2B5EF4-FFF2-40B4-BE49-F238E27FC236}">
                <a16:creationId xmlns:a16="http://schemas.microsoft.com/office/drawing/2014/main" id="{A0F5CF24-3AF1-425E-B6C9-B4A423FEBA80}"/>
              </a:ext>
            </a:extLst>
          </p:cNvPr>
          <p:cNvSpPr/>
          <p:nvPr/>
        </p:nvSpPr>
        <p:spPr>
          <a:xfrm>
            <a:off x="8085741" y="4268977"/>
            <a:ext cx="530009" cy="530009"/>
          </a:xfrm>
          <a:prstGeom prst="ellipse">
            <a:avLst/>
          </a:prstGeom>
          <a:solidFill>
            <a:srgbClr val="AE3124"/>
          </a:solidFill>
          <a:ln>
            <a:solidFill>
              <a:srgbClr val="AE3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a:solidFill>
                  <a:schemeClr val="bg1"/>
                </a:solidFill>
              </a:rPr>
              <a:t>3</a:t>
            </a:r>
          </a:p>
        </p:txBody>
      </p:sp>
      <p:cxnSp>
        <p:nvCxnSpPr>
          <p:cNvPr id="30" name="Straight Connector 29">
            <a:extLst>
              <a:ext uri="{FF2B5EF4-FFF2-40B4-BE49-F238E27FC236}">
                <a16:creationId xmlns:a16="http://schemas.microsoft.com/office/drawing/2014/main" id="{A55843E1-02CE-452A-AA7C-A83C15AA09CE}"/>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8C470428-1611-4EA4-9189-803A220B52CE}"/>
              </a:ext>
            </a:extLst>
          </p:cNvPr>
          <p:cNvSpPr>
            <a:spLocks noGrp="1"/>
          </p:cNvSpPr>
          <p:nvPr>
            <p:ph type="title"/>
          </p:nvPr>
        </p:nvSpPr>
        <p:spPr>
          <a:xfrm>
            <a:off x="457200" y="300039"/>
            <a:ext cx="9988061" cy="6810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3200" b="1">
                <a:solidFill>
                  <a:srgbClr val="699433"/>
                </a:solidFill>
                <a:latin typeface="Montserrat"/>
              </a:rPr>
              <a:t>The pipeline is there and resources are in place</a:t>
            </a:r>
          </a:p>
        </p:txBody>
      </p:sp>
      <p:sp>
        <p:nvSpPr>
          <p:cNvPr id="32" name="Title 1">
            <a:extLst>
              <a:ext uri="{FF2B5EF4-FFF2-40B4-BE49-F238E27FC236}">
                <a16:creationId xmlns:a16="http://schemas.microsoft.com/office/drawing/2014/main" id="{81D6809B-7372-4F57-A9BD-550CFED7F4DF}"/>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4. How Investment in Food can Help</a:t>
            </a: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1841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23" name="Picture 22">
            <a:extLst>
              <a:ext uri="{FF2B5EF4-FFF2-40B4-BE49-F238E27FC236}">
                <a16:creationId xmlns:a16="http://schemas.microsoft.com/office/drawing/2014/main" id="{21976BF8-82FD-46AC-A6EA-DEAE69CAE0E3}"/>
              </a:ext>
            </a:extLst>
          </p:cNvPr>
          <p:cNvPicPr>
            <a:picLocks noChangeAspect="1"/>
          </p:cNvPicPr>
          <p:nvPr/>
        </p:nvPicPr>
        <p:blipFill rotWithShape="1">
          <a:blip r:embed="rId3">
            <a:alphaModFix amt="50000"/>
          </a:blip>
          <a:srcRect b="24901"/>
          <a:stretch/>
        </p:blipFill>
        <p:spPr>
          <a:xfrm>
            <a:off x="11277600" y="6539399"/>
            <a:ext cx="701088" cy="190635"/>
          </a:xfrm>
          <a:prstGeom prst="rect">
            <a:avLst/>
          </a:prstGeom>
        </p:spPr>
      </p:pic>
      <p:pic>
        <p:nvPicPr>
          <p:cNvPr id="24" name="Picture 4" descr="About Logos - Four Season Greens">
            <a:extLst>
              <a:ext uri="{FF2B5EF4-FFF2-40B4-BE49-F238E27FC236}">
                <a16:creationId xmlns:a16="http://schemas.microsoft.com/office/drawing/2014/main" id="{642130CE-8759-45C1-A6EC-A7B141CDA32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10044358" y="6484865"/>
            <a:ext cx="1054525" cy="31899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3B5B5B9-4133-4E82-BEB0-484EAED72C24}"/>
              </a:ext>
            </a:extLst>
          </p:cNvPr>
          <p:cNvSpPr>
            <a:spLocks noGrp="1"/>
          </p:cNvSpPr>
          <p:nvPr>
            <p:ph type="sldNum" idx="12"/>
          </p:nvPr>
        </p:nvSpPr>
        <p:spPr>
          <a:xfrm>
            <a:off x="5730199" y="6387014"/>
            <a:ext cx="731600" cy="5248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1" u="none" strike="noStrike" kern="1200" cap="none" spc="0" normalizeH="0" baseline="0" noProof="0" dirty="0" smtClean="0">
                <a:ln>
                  <a:noFill/>
                </a:ln>
                <a:solidFill>
                  <a:srgbClr val="699433"/>
                </a:solid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 sz="1200" b="0" i="1" u="none" strike="noStrike" kern="1200" cap="none" spc="0" normalizeH="0" baseline="0" noProof="0">
              <a:ln>
                <a:noFill/>
              </a:ln>
              <a:solidFill>
                <a:srgbClr val="699433"/>
              </a:solidFill>
              <a:effectLst/>
              <a:uLnTx/>
              <a:uFillTx/>
              <a:latin typeface="Arial"/>
              <a:cs typeface="Arial"/>
            </a:endParaRPr>
          </a:p>
        </p:txBody>
      </p:sp>
      <p:sp>
        <p:nvSpPr>
          <p:cNvPr id="18" name="Rectangle 17">
            <a:extLst>
              <a:ext uri="{FF2B5EF4-FFF2-40B4-BE49-F238E27FC236}">
                <a16:creationId xmlns:a16="http://schemas.microsoft.com/office/drawing/2014/main" id="{D801C7D5-005E-42A8-B7E2-70819B93AC1C}"/>
              </a:ext>
            </a:extLst>
          </p:cNvPr>
          <p:cNvSpPr/>
          <p:nvPr/>
        </p:nvSpPr>
        <p:spPr>
          <a:xfrm>
            <a:off x="638182" y="6083732"/>
            <a:ext cx="6096000" cy="307777"/>
          </a:xfrm>
          <a:prstGeom prst="rect">
            <a:avLst/>
          </a:prstGeom>
        </p:spPr>
        <p:txBody>
          <a:bodyPr>
            <a:spAutoFit/>
          </a:bodyPr>
          <a:lstStyle/>
          <a:p>
            <a:r>
              <a:rPr lang="en-US" sz="1400">
                <a:latin typeface="Open Sans Light"/>
                <a:ea typeface="Open Sans Light"/>
                <a:cs typeface="Open Sans Light"/>
              </a:rPr>
              <a:t>*Reported by Stats Canada as of 2021</a:t>
            </a:r>
          </a:p>
        </p:txBody>
      </p:sp>
      <p:sp>
        <p:nvSpPr>
          <p:cNvPr id="29" name="Rectangle 28">
            <a:extLst>
              <a:ext uri="{FF2B5EF4-FFF2-40B4-BE49-F238E27FC236}">
                <a16:creationId xmlns:a16="http://schemas.microsoft.com/office/drawing/2014/main" id="{1E12AB57-4008-4837-AB51-58EC099A9D48}"/>
              </a:ext>
            </a:extLst>
          </p:cNvPr>
          <p:cNvSpPr/>
          <p:nvPr/>
        </p:nvSpPr>
        <p:spPr>
          <a:xfrm>
            <a:off x="639814" y="2136338"/>
            <a:ext cx="10913251" cy="2585323"/>
          </a:xfrm>
          <a:prstGeom prst="rect">
            <a:avLst/>
          </a:prstGeom>
        </p:spPr>
        <p:txBody>
          <a:bodyPr wrap="square" lIns="121920" tIns="60960" rIns="121920" bIns="60960" anchor="t">
            <a:spAutoFit/>
          </a:bodyPr>
          <a:lstStyle/>
          <a:p>
            <a:pPr lvl="1">
              <a:spcAft>
                <a:spcPts val="600"/>
              </a:spcAft>
              <a:defRPr/>
            </a:pPr>
            <a:r>
              <a:rPr kumimoji="0" lang="en-US" sz="2000" b="0" i="0" u="none" strike="noStrike" kern="1200" cap="none" spc="0" normalizeH="0" baseline="0" noProof="0">
                <a:ln>
                  <a:noFill/>
                </a:ln>
                <a:effectLst/>
                <a:uLnTx/>
                <a:uFillTx/>
                <a:latin typeface="Open Sans Light"/>
                <a:ea typeface="Open Sans Light"/>
                <a:cs typeface="Open Sans Light"/>
              </a:rPr>
              <a:t>Develop regional infrastructure to </a:t>
            </a:r>
            <a:r>
              <a:rPr kumimoji="0" lang="en-US" sz="2000" b="1" i="0" u="none" strike="noStrike" kern="1200" cap="none" spc="0" normalizeH="0" baseline="0" noProof="0">
                <a:ln>
                  <a:noFill/>
                </a:ln>
                <a:effectLst/>
                <a:uLnTx/>
                <a:uFillTx/>
                <a:latin typeface="Open Sans Light"/>
                <a:ea typeface="Open Sans Light"/>
                <a:cs typeface="Open Sans Light"/>
              </a:rPr>
              <a:t>aggregate manufacturing </a:t>
            </a:r>
            <a:r>
              <a:rPr kumimoji="0" lang="en-US" sz="2000" b="0" i="0" u="none" strike="noStrike" kern="1200" cap="none" spc="0" normalizeH="0" baseline="0" noProof="0">
                <a:ln>
                  <a:noFill/>
                </a:ln>
                <a:effectLst/>
                <a:uLnTx/>
                <a:uFillTx/>
                <a:latin typeface="Open Sans Light"/>
                <a:ea typeface="Open Sans Light"/>
                <a:cs typeface="Open Sans Light"/>
              </a:rPr>
              <a:t>for multiple processors</a:t>
            </a:r>
            <a:endParaRPr lang="en-US">
              <a:latin typeface="Open Sans Light"/>
              <a:ea typeface="Open Sans Light"/>
              <a:cs typeface="Open Sans Light"/>
            </a:endParaRPr>
          </a:p>
          <a:p>
            <a:pPr lvl="1">
              <a:spcAft>
                <a:spcPts val="600"/>
              </a:spcAft>
              <a:defRPr/>
            </a:pPr>
            <a:r>
              <a:rPr kumimoji="0" lang="en-US" sz="2000" i="0" u="none" strike="noStrike" kern="1200" cap="none" spc="0" normalizeH="0" baseline="0" noProof="0">
                <a:ln>
                  <a:noFill/>
                </a:ln>
                <a:effectLst/>
                <a:uLnTx/>
                <a:uFillTx/>
                <a:latin typeface="Open Sans Light"/>
                <a:ea typeface="Open Sans Light"/>
                <a:cs typeface="Open Sans Light"/>
              </a:rPr>
              <a:t>Build a </a:t>
            </a:r>
            <a:r>
              <a:rPr kumimoji="0" lang="en-US" sz="2000" b="1" i="0" u="none" strike="noStrike" kern="1200" cap="none" spc="0" normalizeH="0" baseline="0" noProof="0">
                <a:ln>
                  <a:noFill/>
                </a:ln>
                <a:effectLst/>
                <a:uLnTx/>
                <a:uFillTx/>
                <a:latin typeface="Open Sans Light"/>
                <a:ea typeface="Open Sans Light"/>
                <a:cs typeface="Open Sans Light"/>
              </a:rPr>
              <a:t>national coalition of support organizations </a:t>
            </a:r>
            <a:r>
              <a:rPr kumimoji="0" lang="en-US" sz="2000" i="0" u="none" strike="noStrike" kern="1200" cap="none" spc="0" normalizeH="0" baseline="0" noProof="0">
                <a:ln>
                  <a:noFill/>
                </a:ln>
                <a:effectLst/>
                <a:uLnTx/>
                <a:uFillTx/>
                <a:latin typeface="Open Sans Light"/>
                <a:ea typeface="Open Sans Light"/>
                <a:cs typeface="Open Sans Light"/>
              </a:rPr>
              <a:t>to help small food processors</a:t>
            </a:r>
            <a:endParaRPr lang="en-US" sz="2000" i="0" u="none" strike="noStrike" kern="1200" cap="none" spc="0" normalizeH="0" baseline="0" noProof="0">
              <a:ln>
                <a:noFill/>
              </a:ln>
              <a:effectLst/>
              <a:uLnTx/>
              <a:uFillTx/>
              <a:latin typeface="Open Sans Light"/>
              <a:ea typeface="Open Sans Light"/>
              <a:cs typeface="Open Sans Light"/>
            </a:endParaRPr>
          </a:p>
          <a:p>
            <a:pPr lvl="1">
              <a:spcAft>
                <a:spcPts val="600"/>
              </a:spcAft>
              <a:defRPr/>
            </a:pPr>
            <a:r>
              <a:rPr lang="en-US" sz="2000">
                <a:latin typeface="Open Sans Light"/>
                <a:ea typeface="Open Sans Light"/>
                <a:cs typeface="Open Sans Light"/>
              </a:rPr>
              <a:t>Develop specialized programming for </a:t>
            </a:r>
            <a:r>
              <a:rPr kumimoji="0" lang="en-US" sz="2000" b="0" i="0" u="none" strike="noStrike" kern="1200" cap="none" spc="0" normalizeH="0" baseline="0" noProof="0">
                <a:ln>
                  <a:noFill/>
                </a:ln>
                <a:effectLst/>
                <a:uLnTx/>
                <a:uFillTx/>
                <a:latin typeface="Open Sans Light"/>
                <a:ea typeface="Open Sans Light"/>
                <a:cs typeface="Open Sans Light"/>
              </a:rPr>
              <a:t>food </a:t>
            </a:r>
            <a:r>
              <a:rPr lang="en-US" sz="2000">
                <a:latin typeface="Open Sans Light"/>
                <a:ea typeface="Open Sans Light"/>
                <a:cs typeface="Open Sans Light"/>
              </a:rPr>
              <a:t>processing entrepreneurs </a:t>
            </a:r>
            <a:r>
              <a:rPr kumimoji="0" lang="en-US" sz="2000" b="0" i="0" u="none" strike="noStrike" kern="1200" cap="none" spc="0" normalizeH="0" baseline="0" noProof="0">
                <a:ln>
                  <a:noFill/>
                </a:ln>
                <a:effectLst/>
                <a:uLnTx/>
                <a:uFillTx/>
                <a:latin typeface="Open Sans Light"/>
                <a:ea typeface="Open Sans Light"/>
                <a:cs typeface="Open Sans Light"/>
              </a:rPr>
              <a:t>to </a:t>
            </a:r>
            <a:r>
              <a:rPr lang="en-US" sz="2000">
                <a:latin typeface="Open Sans Light"/>
                <a:ea typeface="Open Sans Light"/>
                <a:cs typeface="Open Sans Light"/>
              </a:rPr>
              <a:t>get them </a:t>
            </a:r>
            <a:r>
              <a:rPr lang="en-US" sz="2000" b="1">
                <a:latin typeface="Open Sans Light"/>
                <a:ea typeface="Open Sans Light"/>
                <a:cs typeface="Open Sans Light"/>
              </a:rPr>
              <a:t>INVESTMENT READY</a:t>
            </a:r>
            <a:endParaRPr lang="en-US" sz="2000">
              <a:ea typeface="+mn-lt"/>
              <a:cs typeface="+mn-lt"/>
            </a:endParaRPr>
          </a:p>
          <a:p>
            <a:pPr lvl="1">
              <a:spcAft>
                <a:spcPts val="600"/>
              </a:spcAft>
              <a:defRPr/>
            </a:pPr>
            <a:r>
              <a:rPr lang="en-US" sz="2000" b="1">
                <a:latin typeface="Open Sans Light"/>
                <a:ea typeface="Open Sans Light"/>
                <a:cs typeface="Open Sans Light"/>
              </a:rPr>
              <a:t>Influence agriculture policy</a:t>
            </a:r>
            <a:r>
              <a:rPr lang="en-US" sz="2000">
                <a:latin typeface="Open Sans Light"/>
                <a:ea typeface="Open Sans Light"/>
                <a:cs typeface="Open Sans Light"/>
              </a:rPr>
              <a:t> to address the needs small food processors</a:t>
            </a:r>
          </a:p>
          <a:p>
            <a:pPr lvl="1">
              <a:defRPr/>
            </a:pPr>
            <a:endParaRPr lang="en-US" sz="2000" b="0" i="0" u="none" strike="noStrike" kern="1200" cap="none" spc="0" normalizeH="0" baseline="0" noProof="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lvl="1">
              <a:defRPr/>
            </a:pPr>
            <a:r>
              <a:rPr lang="en-US" sz="2000" b="1">
                <a:solidFill>
                  <a:srgbClr val="C00000"/>
                </a:solidFill>
                <a:latin typeface="Open Sans Light"/>
                <a:ea typeface="Open Sans Light"/>
                <a:cs typeface="Open Sans Light"/>
              </a:rPr>
              <a:t>Access to aligned and impactful growth capital!</a:t>
            </a:r>
            <a:endParaRPr lang="en-US" sz="2000" b="1" i="0" u="none" strike="noStrike" kern="1200" cap="none" spc="0" normalizeH="0" baseline="0" noProof="0">
              <a:ln>
                <a:noFill/>
              </a:ln>
              <a:solidFill>
                <a:srgbClr val="C00000"/>
              </a:solidFill>
              <a:effectLst/>
              <a:uLnTx/>
              <a:uFillTx/>
              <a:latin typeface="Open Sans Light"/>
              <a:ea typeface="Open Sans Light"/>
              <a:cs typeface="Open Sans Light"/>
            </a:endParaRPr>
          </a:p>
        </p:txBody>
      </p:sp>
      <p:sp>
        <p:nvSpPr>
          <p:cNvPr id="31" name="Rectangle 30">
            <a:extLst>
              <a:ext uri="{FF2B5EF4-FFF2-40B4-BE49-F238E27FC236}">
                <a16:creationId xmlns:a16="http://schemas.microsoft.com/office/drawing/2014/main" id="{1780C685-1C29-4E66-BF69-A5E3B139321A}"/>
              </a:ext>
            </a:extLst>
          </p:cNvPr>
          <p:cNvSpPr/>
          <p:nvPr/>
        </p:nvSpPr>
        <p:spPr>
          <a:xfrm>
            <a:off x="582350" y="1986601"/>
            <a:ext cx="587020" cy="707886"/>
          </a:xfrm>
          <a:prstGeom prst="rect">
            <a:avLst/>
          </a:prstGeom>
        </p:spPr>
        <p:txBody>
          <a:bodyPr wrap="square" lIns="91440" tIns="45720" rIns="91440" bIns="45720" anchor="t">
            <a:spAutoFit/>
          </a:bodyPr>
          <a:lstStyle/>
          <a:p>
            <a:pPr algn="ctr"/>
            <a:r>
              <a:rPr lang="en-US" sz="4000">
                <a:solidFill>
                  <a:schemeClr val="accent4">
                    <a:lumMod val="60000"/>
                    <a:lumOff val="40000"/>
                  </a:schemeClr>
                </a:solidFill>
                <a:latin typeface="Open Sans Light"/>
                <a:ea typeface="Open Sans Light"/>
                <a:cs typeface="Open Sans Light"/>
                <a:sym typeface="Wingdings" panose="05000000000000000000" pitchFamily="2" charset="2"/>
              </a:rPr>
              <a:t></a:t>
            </a:r>
            <a:endParaRPr lang="en-CA" sz="4000">
              <a:solidFill>
                <a:schemeClr val="accent4">
                  <a:lumMod val="60000"/>
                  <a:lumOff val="40000"/>
                </a:schemeClr>
              </a:solidFill>
              <a:latin typeface="Open Sans Light"/>
              <a:ea typeface="Open Sans Light"/>
              <a:cs typeface="Open Sans Light"/>
            </a:endParaRPr>
          </a:p>
        </p:txBody>
      </p:sp>
      <p:sp>
        <p:nvSpPr>
          <p:cNvPr id="32" name="Rectangle 31">
            <a:extLst>
              <a:ext uri="{FF2B5EF4-FFF2-40B4-BE49-F238E27FC236}">
                <a16:creationId xmlns:a16="http://schemas.microsoft.com/office/drawing/2014/main" id="{AC1EB741-1DB9-400C-8053-C2FBB8D7B093}"/>
              </a:ext>
            </a:extLst>
          </p:cNvPr>
          <p:cNvSpPr/>
          <p:nvPr/>
        </p:nvSpPr>
        <p:spPr>
          <a:xfrm>
            <a:off x="587872" y="2746932"/>
            <a:ext cx="579173" cy="707886"/>
          </a:xfrm>
          <a:prstGeom prst="rect">
            <a:avLst/>
          </a:prstGeom>
        </p:spPr>
        <p:txBody>
          <a:bodyPr wrap="square" lIns="91440" tIns="45720" rIns="91440" bIns="45720" anchor="t">
            <a:spAutoFit/>
          </a:bodyPr>
          <a:lstStyle/>
          <a:p>
            <a:pPr algn="ctr"/>
            <a:r>
              <a:rPr lang="en-US" sz="4000">
                <a:solidFill>
                  <a:srgbClr val="A6C274"/>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a:t>
            </a:r>
            <a:endParaRPr lang="en-CA" sz="4000">
              <a:solidFill>
                <a:srgbClr val="A6C274"/>
              </a:solidFill>
            </a:endParaRPr>
          </a:p>
        </p:txBody>
      </p:sp>
      <p:sp>
        <p:nvSpPr>
          <p:cNvPr id="33" name="Rectangle 32">
            <a:extLst>
              <a:ext uri="{FF2B5EF4-FFF2-40B4-BE49-F238E27FC236}">
                <a16:creationId xmlns:a16="http://schemas.microsoft.com/office/drawing/2014/main" id="{285676EB-738A-4AB3-9FBA-641776B7A4F4}"/>
              </a:ext>
            </a:extLst>
          </p:cNvPr>
          <p:cNvSpPr/>
          <p:nvPr/>
        </p:nvSpPr>
        <p:spPr>
          <a:xfrm>
            <a:off x="587872" y="3442836"/>
            <a:ext cx="579173" cy="707886"/>
          </a:xfrm>
          <a:prstGeom prst="rect">
            <a:avLst/>
          </a:prstGeom>
        </p:spPr>
        <p:txBody>
          <a:bodyPr wrap="square" lIns="91440" tIns="45720" rIns="91440" bIns="45720" anchor="t">
            <a:spAutoFit/>
          </a:bodyPr>
          <a:lstStyle/>
          <a:p>
            <a:pPr algn="ctr"/>
            <a:r>
              <a:rPr lang="en-US" sz="4000">
                <a:solidFill>
                  <a:schemeClr val="accent4">
                    <a:lumMod val="60000"/>
                    <a:lumOff val="40000"/>
                  </a:schemeClr>
                </a:solidFill>
                <a:latin typeface="Open Sans Light"/>
                <a:ea typeface="Open Sans Light"/>
                <a:cs typeface="Open Sans Light"/>
                <a:sym typeface="Wingdings" panose="05000000000000000000" pitchFamily="2" charset="2"/>
              </a:rPr>
              <a:t></a:t>
            </a:r>
            <a:endParaRPr lang="en-CA" sz="4000">
              <a:solidFill>
                <a:schemeClr val="accent4">
                  <a:lumMod val="60000"/>
                  <a:lumOff val="40000"/>
                </a:schemeClr>
              </a:solidFill>
            </a:endParaRPr>
          </a:p>
        </p:txBody>
      </p:sp>
      <p:sp>
        <p:nvSpPr>
          <p:cNvPr id="34" name="Rectangle 33">
            <a:extLst>
              <a:ext uri="{FF2B5EF4-FFF2-40B4-BE49-F238E27FC236}">
                <a16:creationId xmlns:a16="http://schemas.microsoft.com/office/drawing/2014/main" id="{93F3DD5B-F440-4F4A-A723-7D6C7B995B05}"/>
              </a:ext>
            </a:extLst>
          </p:cNvPr>
          <p:cNvSpPr/>
          <p:nvPr/>
        </p:nvSpPr>
        <p:spPr>
          <a:xfrm>
            <a:off x="587872" y="2376222"/>
            <a:ext cx="579173" cy="707886"/>
          </a:xfrm>
          <a:prstGeom prst="rect">
            <a:avLst/>
          </a:prstGeom>
        </p:spPr>
        <p:txBody>
          <a:bodyPr wrap="square" lIns="91440" tIns="45720" rIns="91440" bIns="45720" anchor="t">
            <a:spAutoFit/>
          </a:bodyPr>
          <a:lstStyle/>
          <a:p>
            <a:pPr algn="ctr"/>
            <a:r>
              <a:rPr lang="en-US" sz="4000">
                <a:solidFill>
                  <a:srgbClr val="A6C274"/>
                </a:solidFill>
                <a:latin typeface="Open Sans Light" panose="020B0306030504020204" pitchFamily="34" charset="0"/>
                <a:ea typeface="Open Sans Light" panose="020B0306030504020204" pitchFamily="34" charset="0"/>
                <a:cs typeface="Open Sans Light" panose="020B0306030504020204" pitchFamily="34" charset="0"/>
                <a:sym typeface="Wingdings" panose="05000000000000000000" pitchFamily="2" charset="2"/>
              </a:rPr>
              <a:t></a:t>
            </a:r>
            <a:endParaRPr lang="en-CA" sz="4000">
              <a:solidFill>
                <a:srgbClr val="A6C274"/>
              </a:solidFill>
            </a:endParaRPr>
          </a:p>
        </p:txBody>
      </p:sp>
      <p:sp>
        <p:nvSpPr>
          <p:cNvPr id="35" name="TextBox 34">
            <a:extLst>
              <a:ext uri="{FF2B5EF4-FFF2-40B4-BE49-F238E27FC236}">
                <a16:creationId xmlns:a16="http://schemas.microsoft.com/office/drawing/2014/main" id="{34EE879A-0DDE-4924-B1AE-0E5D693F9D0C}"/>
              </a:ext>
            </a:extLst>
          </p:cNvPr>
          <p:cNvSpPr txBox="1"/>
          <p:nvPr/>
        </p:nvSpPr>
        <p:spPr>
          <a:xfrm>
            <a:off x="654133" y="4144653"/>
            <a:ext cx="44615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solidFill>
                  <a:srgbClr val="C00000"/>
                </a:solidFill>
                <a:latin typeface="Wingdings"/>
              </a:rPr>
              <a:t>û</a:t>
            </a:r>
            <a:endParaRPr lang="en-US" sz="4000">
              <a:solidFill>
                <a:srgbClr val="C00000"/>
              </a:solidFill>
              <a:cs typeface="Calibri"/>
            </a:endParaRPr>
          </a:p>
        </p:txBody>
      </p:sp>
      <p:cxnSp>
        <p:nvCxnSpPr>
          <p:cNvPr id="16" name="Straight Connector 15">
            <a:extLst>
              <a:ext uri="{FF2B5EF4-FFF2-40B4-BE49-F238E27FC236}">
                <a16:creationId xmlns:a16="http://schemas.microsoft.com/office/drawing/2014/main" id="{E46CBC4C-A279-4937-BCCD-51B3749806A2}"/>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AAC0ED4E-87C4-4117-AF0C-6117EA4398AD}"/>
              </a:ext>
            </a:extLst>
          </p:cNvPr>
          <p:cNvSpPr>
            <a:spLocks noGrp="1"/>
          </p:cNvSpPr>
          <p:nvPr>
            <p:ph type="title"/>
          </p:nvPr>
        </p:nvSpPr>
        <p:spPr>
          <a:xfrm>
            <a:off x="457200" y="300039"/>
            <a:ext cx="9988061" cy="6810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3200" b="1">
                <a:solidFill>
                  <a:srgbClr val="699433"/>
                </a:solidFill>
                <a:latin typeface="Montserrat"/>
              </a:rPr>
              <a:t>So, what do we need to get there? </a:t>
            </a:r>
          </a:p>
        </p:txBody>
      </p:sp>
      <p:sp>
        <p:nvSpPr>
          <p:cNvPr id="19" name="Title 1">
            <a:extLst>
              <a:ext uri="{FF2B5EF4-FFF2-40B4-BE49-F238E27FC236}">
                <a16:creationId xmlns:a16="http://schemas.microsoft.com/office/drawing/2014/main" id="{E7CD9663-9995-40CE-A022-ED0805E75053}"/>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4. How Investment in Food can Help</a:t>
            </a: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551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59"/>
        <p:cNvGrpSpPr/>
        <p:nvPr/>
      </p:nvGrpSpPr>
      <p:grpSpPr>
        <a:xfrm>
          <a:off x="0" y="0"/>
          <a:ext cx="0" cy="0"/>
          <a:chOff x="0" y="0"/>
          <a:chExt cx="0" cy="0"/>
        </a:xfrm>
      </p:grpSpPr>
      <p:pic>
        <p:nvPicPr>
          <p:cNvPr id="10" name="Picture 9">
            <a:extLst>
              <a:ext uri="{FF2B5EF4-FFF2-40B4-BE49-F238E27FC236}">
                <a16:creationId xmlns:a16="http://schemas.microsoft.com/office/drawing/2014/main" id="{528FADBA-195B-4C28-BB3B-F19711B89B3C}"/>
              </a:ext>
            </a:extLst>
          </p:cNvPr>
          <p:cNvPicPr>
            <a:picLocks noChangeAspect="1"/>
          </p:cNvPicPr>
          <p:nvPr/>
        </p:nvPicPr>
        <p:blipFill rotWithShape="1">
          <a:blip r:embed="rId4">
            <a:alphaModFix amt="50000"/>
          </a:blip>
          <a:srcRect b="24901"/>
          <a:stretch/>
        </p:blipFill>
        <p:spPr>
          <a:xfrm>
            <a:off x="11277600" y="6539399"/>
            <a:ext cx="701088" cy="190635"/>
          </a:xfrm>
          <a:prstGeom prst="rect">
            <a:avLst/>
          </a:prstGeom>
        </p:spPr>
      </p:pic>
      <p:pic>
        <p:nvPicPr>
          <p:cNvPr id="11" name="Picture 4" descr="About Logos - Four Season Greens">
            <a:extLst>
              <a:ext uri="{FF2B5EF4-FFF2-40B4-BE49-F238E27FC236}">
                <a16:creationId xmlns:a16="http://schemas.microsoft.com/office/drawing/2014/main" id="{8316E506-7F72-4BA8-8F27-9CE60DB555A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10044358" y="6484865"/>
            <a:ext cx="1054525" cy="318994"/>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4">
            <a:extLst>
              <a:ext uri="{FF2B5EF4-FFF2-40B4-BE49-F238E27FC236}">
                <a16:creationId xmlns:a16="http://schemas.microsoft.com/office/drawing/2014/main" id="{38B1241A-F8F9-4015-B53B-77C1DDAA9F07}"/>
              </a:ext>
            </a:extLst>
          </p:cNvPr>
          <p:cNvSpPr>
            <a:spLocks noGrp="1"/>
          </p:cNvSpPr>
          <p:nvPr>
            <p:ph type="sldNum" idx="12"/>
          </p:nvPr>
        </p:nvSpPr>
        <p:spPr>
          <a:xfrm>
            <a:off x="5730199" y="6387014"/>
            <a:ext cx="731600" cy="524800"/>
          </a:xfrm>
        </p:spPr>
        <p:txBody>
          <a:bodyPr/>
          <a:lstStyle/>
          <a:p>
            <a:pPr algn="ctr"/>
            <a:r>
              <a:rPr lang="en" i="1">
                <a:latin typeface="Arial"/>
                <a:cs typeface="Arial"/>
              </a:rPr>
              <a:t>39</a:t>
            </a:r>
            <a:endParaRPr lang="en" i="1">
              <a:latin typeface="Arial"/>
              <a:cs typeface="Calibri"/>
            </a:endParaRPr>
          </a:p>
        </p:txBody>
      </p:sp>
      <p:sp>
        <p:nvSpPr>
          <p:cNvPr id="9" name="Rectangle 8">
            <a:extLst>
              <a:ext uri="{FF2B5EF4-FFF2-40B4-BE49-F238E27FC236}">
                <a16:creationId xmlns:a16="http://schemas.microsoft.com/office/drawing/2014/main" id="{0B66DC54-40A8-4220-9192-AF8A1FC36C70}"/>
              </a:ext>
            </a:extLst>
          </p:cNvPr>
          <p:cNvSpPr/>
          <p:nvPr/>
        </p:nvSpPr>
        <p:spPr>
          <a:xfrm>
            <a:off x="3273563" y="1749630"/>
            <a:ext cx="7988546" cy="1050970"/>
          </a:xfrm>
          <a:prstGeom prst="rect">
            <a:avLst/>
          </a:prstGeom>
          <a:noFill/>
          <a:ln>
            <a:solidFill>
              <a:srgbClr val="779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Many food processors fail in trying to meet increased demand due to lack of support and capital to grow beyond a local market </a:t>
            </a:r>
            <a:endParaRPr lang="en-CA" sz="2000">
              <a:solidFill>
                <a:schemeClr val="tx1"/>
              </a:solidFill>
            </a:endParaRPr>
          </a:p>
        </p:txBody>
      </p:sp>
      <p:sp>
        <p:nvSpPr>
          <p:cNvPr id="16" name="Rectangle 15">
            <a:extLst>
              <a:ext uri="{FF2B5EF4-FFF2-40B4-BE49-F238E27FC236}">
                <a16:creationId xmlns:a16="http://schemas.microsoft.com/office/drawing/2014/main" id="{D3E77576-48A3-4AB8-A197-D0ECBEEF41E4}"/>
              </a:ext>
            </a:extLst>
          </p:cNvPr>
          <p:cNvSpPr/>
          <p:nvPr/>
        </p:nvSpPr>
        <p:spPr>
          <a:xfrm>
            <a:off x="3273563" y="2907900"/>
            <a:ext cx="7988546" cy="1387503"/>
          </a:xfrm>
          <a:prstGeom prst="rect">
            <a:avLst/>
          </a:prstGeom>
          <a:noFill/>
          <a:ln>
            <a:solidFill>
              <a:srgbClr val="779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Over 50% of the agriculture production in Canada is exported*</a:t>
            </a:r>
          </a:p>
          <a:p>
            <a:pPr marL="342900" indent="-342900">
              <a:buFont typeface="Arial" panose="020B0604020202020204" pitchFamily="34" charset="0"/>
              <a:buChar char="•"/>
            </a:pPr>
            <a:r>
              <a:rPr lang="en-US"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There is limited / nonexistent regional manufacturing infrastructure to support small scale food processors</a:t>
            </a:r>
          </a:p>
        </p:txBody>
      </p:sp>
      <p:sp>
        <p:nvSpPr>
          <p:cNvPr id="17" name="Rectangle 16">
            <a:extLst>
              <a:ext uri="{FF2B5EF4-FFF2-40B4-BE49-F238E27FC236}">
                <a16:creationId xmlns:a16="http://schemas.microsoft.com/office/drawing/2014/main" id="{161B2450-7AAE-4B0D-93CA-611F9426A8C5}"/>
              </a:ext>
            </a:extLst>
          </p:cNvPr>
          <p:cNvSpPr/>
          <p:nvPr/>
        </p:nvSpPr>
        <p:spPr>
          <a:xfrm>
            <a:off x="3273563" y="4388831"/>
            <a:ext cx="7988546" cy="1814890"/>
          </a:xfrm>
          <a:prstGeom prst="rect">
            <a:avLst/>
          </a:prstGeom>
          <a:noFill/>
          <a:ln>
            <a:solidFill>
              <a:srgbClr val="779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Food businesses lack the scale of typical tech start ups</a:t>
            </a:r>
          </a:p>
          <a:p>
            <a:pPr marL="342900" indent="-342900">
              <a:buFont typeface="Arial" panose="020B0604020202020204" pitchFamily="34" charset="0"/>
              <a:buChar char="•"/>
            </a:pPr>
            <a:r>
              <a:rPr lang="en-US"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 food industry is complicated making it difficult for investors to evaluate risk and opportunity</a:t>
            </a:r>
          </a:p>
          <a:p>
            <a:pPr marL="342900" indent="-342900">
              <a:buFont typeface="Arial" panose="020B0604020202020204" pitchFamily="34" charset="0"/>
              <a:buChar char="•"/>
            </a:pPr>
            <a:r>
              <a:rPr lang="en-US" sz="2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The majority of food processors in Canada are female lead and face additional challenges in raising capital</a:t>
            </a:r>
          </a:p>
        </p:txBody>
      </p:sp>
      <p:sp>
        <p:nvSpPr>
          <p:cNvPr id="18" name="Rectangle 17">
            <a:extLst>
              <a:ext uri="{FF2B5EF4-FFF2-40B4-BE49-F238E27FC236}">
                <a16:creationId xmlns:a16="http://schemas.microsoft.com/office/drawing/2014/main" id="{A4114264-AB67-437C-B4DC-D81EC85567B0}"/>
              </a:ext>
            </a:extLst>
          </p:cNvPr>
          <p:cNvSpPr/>
          <p:nvPr/>
        </p:nvSpPr>
        <p:spPr>
          <a:xfrm>
            <a:off x="314120" y="6262873"/>
            <a:ext cx="9409827" cy="523220"/>
          </a:xfrm>
          <a:prstGeom prst="rect">
            <a:avLst/>
          </a:prstGeom>
        </p:spPr>
        <p:txBody>
          <a:bodyPr wrap="square">
            <a:spAutoFit/>
          </a:bodyPr>
          <a:lstStyle/>
          <a:p>
            <a:r>
              <a:rPr lang="en-US" sz="1400">
                <a:latin typeface="Open Sans Light"/>
                <a:ea typeface="Open Sans Light"/>
                <a:cs typeface="Open Sans Light"/>
              </a:rPr>
              <a:t>* Innovation, Science and Economic Development Canada – Report of Canada’s Economic Strategy Tables</a:t>
            </a:r>
          </a:p>
          <a:p>
            <a:r>
              <a:rPr lang="en-US" sz="1400">
                <a:latin typeface="Open Sans Light"/>
                <a:ea typeface="Open Sans Light"/>
                <a:cs typeface="Open Sans Light"/>
              </a:rPr>
              <a:t>** based on SSFPA membership and anecdotal experience</a:t>
            </a:r>
          </a:p>
        </p:txBody>
      </p:sp>
      <p:sp>
        <p:nvSpPr>
          <p:cNvPr id="19" name="Rectangle 18">
            <a:extLst>
              <a:ext uri="{FF2B5EF4-FFF2-40B4-BE49-F238E27FC236}">
                <a16:creationId xmlns:a16="http://schemas.microsoft.com/office/drawing/2014/main" id="{460F73C5-082D-4EC8-B09A-B92CEC38E53B}"/>
              </a:ext>
            </a:extLst>
          </p:cNvPr>
          <p:cNvSpPr/>
          <p:nvPr/>
        </p:nvSpPr>
        <p:spPr>
          <a:xfrm>
            <a:off x="821309" y="1749630"/>
            <a:ext cx="2347918" cy="1050970"/>
          </a:xfrm>
          <a:prstGeom prst="rect">
            <a:avLst/>
          </a:prstGeom>
          <a:solidFill>
            <a:srgbClr val="8AA35C"/>
          </a:solidFill>
          <a:ln>
            <a:solidFill>
              <a:srgbClr val="779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a:latin typeface="Open Sans Light" panose="020B0306030504020204" pitchFamily="34" charset="0"/>
                <a:ea typeface="Open Sans Light" panose="020B0306030504020204" pitchFamily="34" charset="0"/>
                <a:cs typeface="Open Sans Light" panose="020B0306030504020204" pitchFamily="34" charset="0"/>
              </a:rPr>
              <a:t>Lack of Support and Growth Capital</a:t>
            </a:r>
          </a:p>
        </p:txBody>
      </p:sp>
      <p:sp>
        <p:nvSpPr>
          <p:cNvPr id="20" name="Rectangle 19">
            <a:extLst>
              <a:ext uri="{FF2B5EF4-FFF2-40B4-BE49-F238E27FC236}">
                <a16:creationId xmlns:a16="http://schemas.microsoft.com/office/drawing/2014/main" id="{3D69DFD3-106B-413E-B118-53146DBC8BAD}"/>
              </a:ext>
            </a:extLst>
          </p:cNvPr>
          <p:cNvSpPr/>
          <p:nvPr/>
        </p:nvSpPr>
        <p:spPr>
          <a:xfrm>
            <a:off x="821309" y="2907900"/>
            <a:ext cx="2347918" cy="1387503"/>
          </a:xfrm>
          <a:prstGeom prst="rect">
            <a:avLst/>
          </a:prstGeom>
          <a:solidFill>
            <a:srgbClr val="8AA35C"/>
          </a:solidFill>
          <a:ln>
            <a:solidFill>
              <a:srgbClr val="779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a:latin typeface="Open Sans Light" panose="020B0306030504020204" pitchFamily="34" charset="0"/>
                <a:ea typeface="Open Sans Light" panose="020B0306030504020204" pitchFamily="34" charset="0"/>
                <a:cs typeface="Open Sans Light" panose="020B0306030504020204" pitchFamily="34" charset="0"/>
              </a:rPr>
              <a:t>Lack of Regional Infrastructure to Support Domestic Food Processing</a:t>
            </a:r>
          </a:p>
        </p:txBody>
      </p:sp>
      <p:sp>
        <p:nvSpPr>
          <p:cNvPr id="21" name="Rectangle 20">
            <a:extLst>
              <a:ext uri="{FF2B5EF4-FFF2-40B4-BE49-F238E27FC236}">
                <a16:creationId xmlns:a16="http://schemas.microsoft.com/office/drawing/2014/main" id="{BCC07959-32C2-457A-9A7A-DBA7070D1565}"/>
              </a:ext>
            </a:extLst>
          </p:cNvPr>
          <p:cNvSpPr/>
          <p:nvPr/>
        </p:nvSpPr>
        <p:spPr>
          <a:xfrm>
            <a:off x="821309" y="4388831"/>
            <a:ext cx="2347918" cy="1814890"/>
          </a:xfrm>
          <a:prstGeom prst="rect">
            <a:avLst/>
          </a:prstGeom>
          <a:solidFill>
            <a:srgbClr val="8AA35C"/>
          </a:solidFill>
          <a:ln>
            <a:solidFill>
              <a:srgbClr val="7794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a:latin typeface="Open Sans Light" panose="020B0306030504020204" pitchFamily="34" charset="0"/>
                <a:ea typeface="Open Sans Light" panose="020B0306030504020204" pitchFamily="34" charset="0"/>
                <a:cs typeface="Open Sans Light" panose="020B0306030504020204" pitchFamily="34" charset="0"/>
              </a:rPr>
              <a:t>Investors don’t understand the Food Ecosystem.</a:t>
            </a:r>
          </a:p>
        </p:txBody>
      </p:sp>
      <p:cxnSp>
        <p:nvCxnSpPr>
          <p:cNvPr id="23" name="Straight Connector 22">
            <a:extLst>
              <a:ext uri="{FF2B5EF4-FFF2-40B4-BE49-F238E27FC236}">
                <a16:creationId xmlns:a16="http://schemas.microsoft.com/office/drawing/2014/main" id="{77EAC481-6669-461E-9E47-225FE8ACFEF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8610CF09-A599-409E-A4BD-1261180B8B6C}"/>
              </a:ext>
            </a:extLst>
          </p:cNvPr>
          <p:cNvSpPr>
            <a:spLocks noGrp="1"/>
          </p:cNvSpPr>
          <p:nvPr>
            <p:ph type="title"/>
          </p:nvPr>
        </p:nvSpPr>
        <p:spPr>
          <a:xfrm>
            <a:off x="457200" y="300039"/>
            <a:ext cx="9988061" cy="6810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3200" b="1">
                <a:solidFill>
                  <a:srgbClr val="699433"/>
                </a:solidFill>
                <a:latin typeface="Montserrat"/>
              </a:rPr>
              <a:t>The Food System in Canada Needs Financing</a:t>
            </a:r>
          </a:p>
        </p:txBody>
      </p:sp>
      <p:sp>
        <p:nvSpPr>
          <p:cNvPr id="15" name="Title 1">
            <a:extLst>
              <a:ext uri="{FF2B5EF4-FFF2-40B4-BE49-F238E27FC236}">
                <a16:creationId xmlns:a16="http://schemas.microsoft.com/office/drawing/2014/main" id="{99F0A793-9E91-4D96-97A4-08943D6AF3F6}"/>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4. How Investment in Food can Help</a:t>
            </a: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701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E57170DC-BFC8-B342-B368-CCF68F41DD5F}"/>
              </a:ext>
            </a:extLst>
          </p:cNvPr>
          <p:cNvSpPr txBox="1">
            <a:spLocks/>
          </p:cNvSpPr>
          <p:nvPr/>
        </p:nvSpPr>
        <p:spPr>
          <a:xfrm>
            <a:off x="730536" y="1622772"/>
            <a:ext cx="6603027" cy="4729500"/>
          </a:xfrm>
          <a:prstGeom prst="rect">
            <a:avLst/>
          </a:prstGeom>
        </p:spPr>
        <p:txBody>
          <a:bodyPr wrap="square" lIns="121920" tIns="60960" rIns="121920" bIns="6096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95000"/>
              </a:lnSpc>
              <a:buFont typeface="Arial"/>
              <a:buChar char="•"/>
              <a:defRPr/>
            </a:pPr>
            <a:r>
              <a:rPr lang="en-US" b="1" dirty="0">
                <a:latin typeface="Open Sans Light"/>
                <a:ea typeface="+mn-lt"/>
                <a:cs typeface="+mn-lt"/>
              </a:rPr>
              <a:t>SVX </a:t>
            </a:r>
            <a:r>
              <a:rPr lang="en-US" dirty="0">
                <a:latin typeface="Open Sans Light"/>
                <a:ea typeface="+mn-lt"/>
                <a:cs typeface="+mn-lt"/>
              </a:rPr>
              <a:t>is a nonprofit, diversified financial services firm driving impact for investors, organizations, and funds. </a:t>
            </a:r>
          </a:p>
          <a:p>
            <a:pPr marL="457200" indent="-457200">
              <a:lnSpc>
                <a:spcPct val="95000"/>
              </a:lnSpc>
              <a:buFont typeface="Arial"/>
              <a:buChar char="•"/>
              <a:defRPr/>
            </a:pPr>
            <a:r>
              <a:rPr lang="en-US" dirty="0">
                <a:latin typeface="Open Sans Light"/>
                <a:ea typeface="+mn-lt"/>
                <a:cs typeface="+mn-lt"/>
              </a:rPr>
              <a:t>We have </a:t>
            </a:r>
            <a:r>
              <a:rPr lang="en-US" b="1" dirty="0">
                <a:latin typeface="Open Sans Light"/>
                <a:ea typeface="+mn-lt"/>
                <a:cs typeface="+mn-lt"/>
              </a:rPr>
              <a:t>designed</a:t>
            </a:r>
            <a:r>
              <a:rPr lang="en-US" dirty="0">
                <a:latin typeface="Open Sans Light"/>
                <a:ea typeface="+mn-lt"/>
                <a:cs typeface="+mn-lt"/>
              </a:rPr>
              <a:t>, </a:t>
            </a:r>
            <a:r>
              <a:rPr lang="en-US" b="1" dirty="0">
                <a:latin typeface="Open Sans Light"/>
                <a:ea typeface="+mn-lt"/>
                <a:cs typeface="+mn-lt"/>
              </a:rPr>
              <a:t>launched </a:t>
            </a:r>
            <a:r>
              <a:rPr lang="en-US" dirty="0">
                <a:latin typeface="Open Sans Light"/>
                <a:ea typeface="+mn-lt"/>
                <a:cs typeface="+mn-lt"/>
              </a:rPr>
              <a:t>and </a:t>
            </a:r>
            <a:r>
              <a:rPr lang="en-US" b="1" dirty="0">
                <a:latin typeface="Open Sans Light"/>
                <a:ea typeface="+mn-lt"/>
                <a:cs typeface="+mn-lt"/>
              </a:rPr>
              <a:t>supported </a:t>
            </a:r>
            <a:r>
              <a:rPr lang="en-US" dirty="0">
                <a:latin typeface="Open Sans Light"/>
                <a:ea typeface="+mn-lt"/>
                <a:cs typeface="+mn-lt"/>
              </a:rPr>
              <a:t>multiple impact investment funds across Canada.</a:t>
            </a:r>
          </a:p>
          <a:p>
            <a:pPr marL="457200" indent="-457200">
              <a:lnSpc>
                <a:spcPct val="95000"/>
              </a:lnSpc>
              <a:buFont typeface="Arial"/>
              <a:buChar char="•"/>
              <a:defRPr/>
            </a:pPr>
            <a:r>
              <a:rPr lang="en-US" dirty="0">
                <a:latin typeface="Open Sans Light"/>
                <a:ea typeface="+mn-lt"/>
                <a:cs typeface="+mn-lt"/>
              </a:rPr>
              <a:t>We </a:t>
            </a:r>
            <a:r>
              <a:rPr lang="en-US" b="1" dirty="0">
                <a:latin typeface="Open Sans Light"/>
                <a:ea typeface="+mn-lt"/>
                <a:cs typeface="+mn-lt"/>
              </a:rPr>
              <a:t>lead </a:t>
            </a:r>
            <a:r>
              <a:rPr lang="en-US" dirty="0">
                <a:latin typeface="Open Sans Light"/>
                <a:ea typeface="+mn-lt"/>
                <a:cs typeface="+mn-lt"/>
              </a:rPr>
              <a:t>multiple initiatives relating to Impact Investing including Catalyst Community Capital, Impact United, WIN VC, SVX Columbia. </a:t>
            </a:r>
          </a:p>
          <a:p>
            <a:pPr marL="457200" marR="0" lvl="0" indent="-457200" fontAlgn="auto">
              <a:lnSpc>
                <a:spcPct val="95000"/>
              </a:lnSpc>
              <a:spcBef>
                <a:spcPts val="1000"/>
              </a:spcBef>
              <a:spcAft>
                <a:spcPts val="0"/>
              </a:spcAft>
              <a:buClrTx/>
              <a:buSzTx/>
              <a:buFont typeface="Arial"/>
              <a:buChar char="•"/>
              <a:tabLst/>
              <a:defRPr/>
            </a:pPr>
            <a:r>
              <a:rPr lang="en-US" dirty="0">
                <a:latin typeface="Open Sans Light"/>
                <a:ea typeface="+mn-lt"/>
                <a:cs typeface="+mn-lt"/>
              </a:rPr>
              <a:t>SVX recently launched the </a:t>
            </a:r>
            <a:r>
              <a:rPr lang="en-US" b="1" dirty="0">
                <a:latin typeface="Open Sans Light"/>
                <a:ea typeface="+mn-lt"/>
                <a:cs typeface="+mn-lt"/>
              </a:rPr>
              <a:t>Impact Index</a:t>
            </a:r>
            <a:r>
              <a:rPr lang="en-US" dirty="0">
                <a:latin typeface="Open Sans Light"/>
                <a:ea typeface="+mn-lt"/>
                <a:cs typeface="+mn-lt"/>
              </a:rPr>
              <a:t>, a showcase of hundreds of Impact Investment opportunities across Canada and is registered as an Exempt Market Dealer (EMD). </a:t>
            </a:r>
          </a:p>
          <a:p>
            <a:pPr marL="457200" marR="0" lvl="0" indent="-457200" fontAlgn="auto">
              <a:lnSpc>
                <a:spcPct val="95000"/>
              </a:lnSpc>
              <a:spcBef>
                <a:spcPts val="1000"/>
              </a:spcBef>
              <a:spcAft>
                <a:spcPts val="0"/>
              </a:spcAft>
              <a:buClrTx/>
              <a:buSzTx/>
              <a:buFont typeface="Arial"/>
              <a:buChar char="•"/>
              <a:tabLst/>
              <a:defRPr/>
            </a:pPr>
            <a:r>
              <a:rPr lang="en-US" dirty="0">
                <a:latin typeface="Open Sans Light"/>
                <a:ea typeface="+mn-lt"/>
                <a:cs typeface="+mn-lt"/>
              </a:rPr>
              <a:t>We have partners and operations across Canada, as well as in the US, Columbia and Mexico. </a:t>
            </a:r>
          </a:p>
        </p:txBody>
      </p:sp>
      <p:sp>
        <p:nvSpPr>
          <p:cNvPr id="4" name="Rectangle: Rounded Corners 3">
            <a:extLst>
              <a:ext uri="{FF2B5EF4-FFF2-40B4-BE49-F238E27FC236}">
                <a16:creationId xmlns:a16="http://schemas.microsoft.com/office/drawing/2014/main" id="{E7072A46-38E0-EFCA-FBCC-A51A83C289EA}"/>
              </a:ext>
            </a:extLst>
          </p:cNvPr>
          <p:cNvSpPr/>
          <p:nvPr/>
        </p:nvSpPr>
        <p:spPr>
          <a:xfrm>
            <a:off x="10261036" y="0"/>
            <a:ext cx="1761272" cy="1165988"/>
          </a:xfrm>
          <a:prstGeom prst="roundRect">
            <a:avLst/>
          </a:prstGeom>
          <a:solidFill>
            <a:srgbClr val="5586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t>KEVIN</a:t>
            </a:r>
          </a:p>
        </p:txBody>
      </p:sp>
      <p:pic>
        <p:nvPicPr>
          <p:cNvPr id="15" name="Picture 14">
            <a:extLst>
              <a:ext uri="{FF2B5EF4-FFF2-40B4-BE49-F238E27FC236}">
                <a16:creationId xmlns:a16="http://schemas.microsoft.com/office/drawing/2014/main" id="{90BDD393-36BC-3F4E-864A-B33369D8974F}"/>
              </a:ext>
            </a:extLst>
          </p:cNvPr>
          <p:cNvPicPr>
            <a:picLocks noChangeAspect="1"/>
          </p:cNvPicPr>
          <p:nvPr/>
        </p:nvPicPr>
        <p:blipFill rotWithShape="1">
          <a:blip r:embed="rId4">
            <a:duotone>
              <a:schemeClr val="bg2">
                <a:shade val="45000"/>
                <a:satMod val="135000"/>
              </a:schemeClr>
              <a:prstClr val="white"/>
            </a:duotone>
          </a:blip>
          <a:srcRect l="30612" t="-278" r="437" b="278"/>
          <a:stretch/>
        </p:blipFill>
        <p:spPr>
          <a:xfrm>
            <a:off x="7749555" y="-28575"/>
            <a:ext cx="4521717" cy="688658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
        <p:nvSpPr>
          <p:cNvPr id="19" name="Slide Number Placeholder 4">
            <a:extLst>
              <a:ext uri="{FF2B5EF4-FFF2-40B4-BE49-F238E27FC236}">
                <a16:creationId xmlns:a16="http://schemas.microsoft.com/office/drawing/2014/main" id="{14B7FA73-4271-4915-891C-C92E48EF6B6A}"/>
              </a:ext>
            </a:extLst>
          </p:cNvPr>
          <p:cNvSpPr txBox="1">
            <a:spLocks/>
          </p:cNvSpPr>
          <p:nvPr/>
        </p:nvSpPr>
        <p:spPr>
          <a:xfrm>
            <a:off x="5730199" y="6387014"/>
            <a:ext cx="731600" cy="524800"/>
          </a:xfrm>
          <a:prstGeom prst="rect">
            <a:avLst/>
          </a:prstGeom>
        </p:spPr>
        <p:txBody>
          <a:bodyPr vert="horz" lIns="91440" tIns="45720" rIns="91440" bIns="45720" rtlCol="0" anchor="ctr"/>
          <a:lstStyle>
            <a:defPPr>
              <a:defRPr lang="en-US"/>
            </a:defPPr>
            <a:lvl1pPr algn="ctr">
              <a:defRPr sz="1200">
                <a:solidFill>
                  <a:schemeClr val="tx1">
                    <a:tint val="75000"/>
                  </a:schemeClr>
                </a:solidFill>
                <a:latin typeface="Open Sans" panose="020B0606030504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i="1" dirty="0" smtClean="0">
                <a:solidFill>
                  <a:srgbClr val="699433"/>
                </a:solidFill>
                <a:latin typeface="Arial"/>
                <a:cs typeface="Arial"/>
              </a:rPr>
              <a:pPr/>
              <a:t>4</a:t>
            </a:fld>
            <a:endParaRPr lang="en" i="1">
              <a:solidFill>
                <a:srgbClr val="699433"/>
              </a:solidFill>
              <a:latin typeface="Arial"/>
              <a:cs typeface="Arial"/>
            </a:endParaRPr>
          </a:p>
        </p:txBody>
      </p:sp>
      <p:cxnSp>
        <p:nvCxnSpPr>
          <p:cNvPr id="9" name="Straight Connector 8">
            <a:extLst>
              <a:ext uri="{FF2B5EF4-FFF2-40B4-BE49-F238E27FC236}">
                <a16:creationId xmlns:a16="http://schemas.microsoft.com/office/drawing/2014/main" id="{EE2E6463-091F-44C5-AB56-510CA8B451D7}"/>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35422F86-4BBC-4D7D-A262-D1F468BFFAAE}"/>
              </a:ext>
            </a:extLst>
          </p:cNvPr>
          <p:cNvSpPr>
            <a:spLocks noGrp="1"/>
          </p:cNvSpPr>
          <p:nvPr>
            <p:ph type="title"/>
          </p:nvPr>
        </p:nvSpPr>
        <p:spPr>
          <a:xfrm>
            <a:off x="457201" y="300039"/>
            <a:ext cx="2836984" cy="6810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CA" sz="3200">
                <a:solidFill>
                  <a:srgbClr val="699433"/>
                </a:solidFill>
                <a:latin typeface="Montserrat"/>
                <a:ea typeface="+mj-ea"/>
                <a:cs typeface="+mj-cs"/>
              </a:rPr>
              <a:t>About SVX </a:t>
            </a:r>
          </a:p>
        </p:txBody>
      </p:sp>
      <p:pic>
        <p:nvPicPr>
          <p:cNvPr id="2" name="Picture 1" descr="A white text on a black background&#10;&#10;Description automatically generated">
            <a:extLst>
              <a:ext uri="{FF2B5EF4-FFF2-40B4-BE49-F238E27FC236}">
                <a16:creationId xmlns:a16="http://schemas.microsoft.com/office/drawing/2014/main" id="{EFE85923-7E61-C52C-2D16-84FC0CD0DD15}"/>
              </a:ext>
            </a:extLst>
          </p:cNvPr>
          <p:cNvPicPr>
            <a:picLocks noChangeAspect="1"/>
          </p:cNvPicPr>
          <p:nvPr/>
        </p:nvPicPr>
        <p:blipFill>
          <a:blip r:embed="rId5"/>
          <a:stretch>
            <a:fillRect/>
          </a:stretch>
        </p:blipFill>
        <p:spPr>
          <a:xfrm>
            <a:off x="8900463" y="2860725"/>
            <a:ext cx="2729346" cy="1095592"/>
          </a:xfrm>
          <a:prstGeom prst="rect">
            <a:avLst/>
          </a:prstGeom>
        </p:spPr>
      </p:pic>
    </p:spTree>
    <p:extLst>
      <p:ext uri="{BB962C8B-B14F-4D97-AF65-F5344CB8AC3E}">
        <p14:creationId xmlns:p14="http://schemas.microsoft.com/office/powerpoint/2010/main" val="416246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90FF8E0-CEBD-674D-A8EA-0CED7A1F3D40}"/>
              </a:ext>
            </a:extLst>
          </p:cNvPr>
          <p:cNvSpPr/>
          <p:nvPr/>
        </p:nvSpPr>
        <p:spPr>
          <a:xfrm>
            <a:off x="551258" y="1849787"/>
            <a:ext cx="10018868" cy="4124206"/>
          </a:xfrm>
          <a:prstGeom prst="rect">
            <a:avLst/>
          </a:prstGeom>
        </p:spPr>
        <p:txBody>
          <a:bodyPr wrap="square" lIns="91440" tIns="45720" rIns="91440" bIns="45720" anchor="t">
            <a:spAutoFit/>
          </a:bodyPr>
          <a:lstStyle/>
          <a:p>
            <a:pPr algn="just" defTabSz="457200">
              <a:defRPr/>
            </a:pPr>
            <a:r>
              <a:rPr lang="en-US" sz="2000" b="1">
                <a:latin typeface="Open Sans Light"/>
                <a:ea typeface="+mn-lt"/>
                <a:cs typeface="+mn-lt"/>
              </a:rPr>
              <a:t>In a recent survey of SSFPA members, 100% of women indicated they faced some or all of the following issues when seeking funding for their new or growing business:</a:t>
            </a:r>
            <a:endParaRPr lang="en-US" sz="2000">
              <a:latin typeface="Open Sans Light"/>
              <a:ea typeface="+mn-lt"/>
              <a:cs typeface="+mn-lt"/>
            </a:endParaRPr>
          </a:p>
          <a:p>
            <a:pPr algn="just" defTabSz="457200">
              <a:defRPr/>
            </a:pPr>
            <a:endParaRPr lang="en-US" sz="2000">
              <a:latin typeface="Open Sans Light"/>
              <a:ea typeface="Open Sans Light"/>
              <a:cs typeface="Open Sans Light"/>
            </a:endParaRPr>
          </a:p>
          <a:p>
            <a:pPr marL="285750" indent="-285750" algn="just" defTabSz="457200">
              <a:buFont typeface="Arial"/>
              <a:buChar char="•"/>
              <a:defRPr/>
            </a:pPr>
            <a:r>
              <a:rPr lang="en-US" sz="2000" b="1">
                <a:solidFill>
                  <a:srgbClr val="779441"/>
                </a:solidFill>
                <a:latin typeface="Open Sans Light"/>
                <a:ea typeface="+mn-lt"/>
                <a:cs typeface="+mn-lt"/>
              </a:rPr>
              <a:t>Turned away from their "regular" banks </a:t>
            </a:r>
            <a:endParaRPr lang="en-US" sz="2000" b="1">
              <a:solidFill>
                <a:srgbClr val="779441"/>
              </a:solidFill>
              <a:latin typeface="Open Sans Light"/>
              <a:ea typeface="Open Sans Light"/>
              <a:cs typeface="Open Sans Light"/>
            </a:endParaRPr>
          </a:p>
          <a:p>
            <a:pPr marL="742950" lvl="1" indent="-285750" algn="just" defTabSz="457200">
              <a:buFont typeface="Arial,Sans-Serif"/>
              <a:buChar char="•"/>
              <a:defRPr/>
            </a:pPr>
            <a:r>
              <a:rPr lang="en-US" sz="2000">
                <a:latin typeface="Open Sans Light"/>
                <a:ea typeface="Open Sans Light"/>
                <a:cs typeface="Open Sans Light"/>
              </a:rPr>
              <a:t>Need strong track record and prove profitability</a:t>
            </a:r>
            <a:endParaRPr lang="en-US" sz="2000">
              <a:ea typeface="+mn-lt"/>
              <a:cs typeface="+mn-lt"/>
            </a:endParaRPr>
          </a:p>
          <a:p>
            <a:pPr marL="742950" lvl="1" indent="-285750" algn="just" defTabSz="457200">
              <a:buFont typeface="Arial"/>
              <a:buChar char="•"/>
              <a:defRPr/>
            </a:pPr>
            <a:r>
              <a:rPr lang="en-US" sz="2000">
                <a:latin typeface="Open Sans Light"/>
                <a:ea typeface="+mn-lt"/>
                <a:cs typeface="+mn-lt"/>
              </a:rPr>
              <a:t>Need to own home or personally guarantee loans</a:t>
            </a:r>
          </a:p>
          <a:p>
            <a:pPr marL="742950" lvl="1" indent="-285750" algn="just">
              <a:spcAft>
                <a:spcPts val="1200"/>
              </a:spcAft>
              <a:buFont typeface="Arial"/>
              <a:buChar char="•"/>
              <a:defRPr/>
            </a:pPr>
            <a:r>
              <a:rPr lang="en-US" sz="2000">
                <a:latin typeface="Open Sans Light"/>
                <a:ea typeface="+mn-lt"/>
                <a:cs typeface="+mn-lt"/>
              </a:rPr>
              <a:t>Gender barriers are clearly evident in investment process</a:t>
            </a:r>
          </a:p>
          <a:p>
            <a:pPr marL="285750" indent="-285750" algn="just">
              <a:buFont typeface="Arial"/>
              <a:buChar char="•"/>
              <a:defRPr/>
            </a:pPr>
            <a:r>
              <a:rPr lang="en-US" sz="2000" b="1">
                <a:solidFill>
                  <a:srgbClr val="779441"/>
                </a:solidFill>
                <a:latin typeface="Open Sans Light"/>
                <a:ea typeface="+mn-lt"/>
                <a:cs typeface="+mn-lt"/>
              </a:rPr>
              <a:t>Often forced to seek "B" lending</a:t>
            </a:r>
          </a:p>
          <a:p>
            <a:pPr marL="742950" lvl="1" indent="-285750" algn="just">
              <a:buFont typeface="Arial"/>
              <a:buChar char="•"/>
              <a:defRPr/>
            </a:pPr>
            <a:r>
              <a:rPr lang="en-US" sz="2000">
                <a:latin typeface="Open Sans Light"/>
                <a:ea typeface="+mn-lt"/>
                <a:cs typeface="+mn-lt"/>
              </a:rPr>
              <a:t>high interest rates</a:t>
            </a:r>
          </a:p>
          <a:p>
            <a:pPr marL="742950" lvl="1" indent="-285750" algn="just">
              <a:buFont typeface="Arial"/>
              <a:buChar char="•"/>
              <a:defRPr/>
            </a:pPr>
            <a:r>
              <a:rPr lang="en-US" sz="2000">
                <a:latin typeface="Open Sans Light"/>
                <a:ea typeface="+mn-lt"/>
                <a:cs typeface="+mn-lt"/>
              </a:rPr>
              <a:t>steep and unrealistic repayment plans</a:t>
            </a:r>
          </a:p>
          <a:p>
            <a:pPr marL="742950" lvl="1" indent="-285750" algn="just" defTabSz="457200">
              <a:buFont typeface="Arial"/>
              <a:buChar char="•"/>
              <a:defRPr/>
            </a:pPr>
            <a:r>
              <a:rPr lang="en-US" sz="2000">
                <a:latin typeface="Open Sans Light"/>
                <a:ea typeface="+mn-lt"/>
                <a:cs typeface="+mn-lt"/>
              </a:rPr>
              <a:t>Untrustworthy and unclear method to vet investors</a:t>
            </a:r>
          </a:p>
          <a:p>
            <a:pPr algn="just" defTabSz="457200">
              <a:spcBef>
                <a:spcPct val="0"/>
              </a:spcBef>
              <a:spcAft>
                <a:spcPct val="0"/>
              </a:spcAft>
              <a:defRPr/>
            </a:pPr>
            <a:endParaRPr lang="en-US" sz="1600" b="1">
              <a:latin typeface="Calibri"/>
              <a:ea typeface="Open Sans"/>
              <a:cs typeface="+mn-lt"/>
            </a:endParaRPr>
          </a:p>
          <a:p>
            <a:pPr defTabSz="457200">
              <a:defRPr/>
            </a:pPr>
            <a:endParaRPr lang="en-US" sz="1600">
              <a:latin typeface="Open Sans"/>
              <a:ea typeface="Open Sans"/>
              <a:cs typeface="Open Sans"/>
            </a:endParaRPr>
          </a:p>
        </p:txBody>
      </p:sp>
      <p:sp>
        <p:nvSpPr>
          <p:cNvPr id="3" name="Rectangle: Rounded Corners 2">
            <a:extLst>
              <a:ext uri="{FF2B5EF4-FFF2-40B4-BE49-F238E27FC236}">
                <a16:creationId xmlns:a16="http://schemas.microsoft.com/office/drawing/2014/main" id="{40F43CFA-7BD8-4994-9C02-028838BA17CF}"/>
              </a:ext>
            </a:extLst>
          </p:cNvPr>
          <p:cNvSpPr/>
          <p:nvPr/>
        </p:nvSpPr>
        <p:spPr>
          <a:xfrm>
            <a:off x="294920" y="5656643"/>
            <a:ext cx="9510561" cy="882755"/>
          </a:xfrm>
          <a:prstGeom prst="roundRect">
            <a:avLst>
              <a:gd name="adj" fmla="val 50000"/>
            </a:avLst>
          </a:prstGeom>
          <a:solidFill>
            <a:srgbClr val="779441"/>
          </a:solidFill>
          <a:ln>
            <a:solidFill>
              <a:srgbClr val="779441"/>
            </a:solidFill>
          </a:ln>
        </p:spPr>
        <p:style>
          <a:lnRef idx="2">
            <a:schemeClr val="accent1">
              <a:shade val="50000"/>
            </a:schemeClr>
          </a:lnRef>
          <a:fillRef idx="1">
            <a:schemeClr val="accent1"/>
          </a:fillRef>
          <a:effectRef idx="0">
            <a:schemeClr val="accent1"/>
          </a:effectRef>
          <a:fontRef idx="minor">
            <a:schemeClr val="lt1"/>
          </a:fontRef>
        </p:style>
        <p:txBody>
          <a:bodyPr lIns="216000" tIns="45720" rIns="216000" bIns="45720" rtlCol="0" anchor="ctr"/>
          <a:lstStyle/>
          <a:p>
            <a:pPr algn="ctr"/>
            <a:r>
              <a:rPr lang="en-CA" sz="2000" b="1">
                <a:solidFill>
                  <a:schemeClr val="bg1"/>
                </a:solidFill>
                <a:latin typeface="Open Sans Light"/>
                <a:ea typeface="Open Sans Light"/>
                <a:cs typeface="Open Sans Light"/>
              </a:rPr>
              <a:t>Despite interest in creating equitable access to capital, </a:t>
            </a:r>
            <a:br>
              <a:rPr lang="en-CA" sz="2000" b="1">
                <a:solidFill>
                  <a:schemeClr val="bg1"/>
                </a:solidFill>
                <a:latin typeface="Open Sans Light"/>
                <a:ea typeface="Open Sans Light"/>
                <a:cs typeface="Open Sans Light"/>
              </a:rPr>
            </a:br>
            <a:r>
              <a:rPr lang="en-CA" sz="2000" b="1">
                <a:solidFill>
                  <a:schemeClr val="bg1"/>
                </a:solidFill>
                <a:latin typeface="Open Sans Light"/>
                <a:ea typeface="Open Sans Light"/>
                <a:cs typeface="Open Sans Light"/>
              </a:rPr>
              <a:t>major lenders continue to use colonized approaches. </a:t>
            </a:r>
          </a:p>
        </p:txBody>
      </p:sp>
      <p:pic>
        <p:nvPicPr>
          <p:cNvPr id="12" name="Picture 11">
            <a:extLst>
              <a:ext uri="{FF2B5EF4-FFF2-40B4-BE49-F238E27FC236}">
                <a16:creationId xmlns:a16="http://schemas.microsoft.com/office/drawing/2014/main" id="{7081E8D5-3C8D-4845-9CA0-33D2D6A2920F}"/>
              </a:ext>
            </a:extLst>
          </p:cNvPr>
          <p:cNvPicPr>
            <a:picLocks noChangeAspect="1"/>
          </p:cNvPicPr>
          <p:nvPr/>
        </p:nvPicPr>
        <p:blipFill rotWithShape="1">
          <a:blip r:embed="rId3">
            <a:alphaModFix amt="50000"/>
          </a:blip>
          <a:srcRect b="24901"/>
          <a:stretch/>
        </p:blipFill>
        <p:spPr>
          <a:xfrm>
            <a:off x="11277600" y="6539399"/>
            <a:ext cx="701088" cy="190635"/>
          </a:xfrm>
          <a:prstGeom prst="rect">
            <a:avLst/>
          </a:prstGeom>
        </p:spPr>
      </p:pic>
      <p:pic>
        <p:nvPicPr>
          <p:cNvPr id="14" name="Picture 4" descr="About Logos - Four Season Greens">
            <a:extLst>
              <a:ext uri="{FF2B5EF4-FFF2-40B4-BE49-F238E27FC236}">
                <a16:creationId xmlns:a16="http://schemas.microsoft.com/office/drawing/2014/main" id="{A566243A-0471-4EC0-B09E-166E8A42AEA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10044358" y="6484865"/>
            <a:ext cx="1054525" cy="318994"/>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4">
            <a:extLst>
              <a:ext uri="{FF2B5EF4-FFF2-40B4-BE49-F238E27FC236}">
                <a16:creationId xmlns:a16="http://schemas.microsoft.com/office/drawing/2014/main" id="{FCE4D779-376F-4E31-B6A9-E05D737A38E8}"/>
              </a:ext>
            </a:extLst>
          </p:cNvPr>
          <p:cNvSpPr txBox="1">
            <a:spLocks/>
          </p:cNvSpPr>
          <p:nvPr/>
        </p:nvSpPr>
        <p:spPr>
          <a:xfrm>
            <a:off x="5730199" y="6387014"/>
            <a:ext cx="731600" cy="524800"/>
          </a:xfrm>
          <a:prstGeom prst="rect">
            <a:avLst/>
          </a:prstGeom>
        </p:spPr>
        <p:txBody>
          <a:bodyPr vert="horz" lIns="91440" tIns="45720" rIns="91440" bIns="45720" rtlCol="0" anchor="ctr"/>
          <a:lstStyle>
            <a:defPPr>
              <a:defRPr lang="en-US"/>
            </a:defPPr>
            <a:lvl1pPr algn="ctr">
              <a:defRPr sz="1200">
                <a:solidFill>
                  <a:schemeClr val="tx1">
                    <a:tint val="75000"/>
                  </a:schemeClr>
                </a:solidFill>
                <a:latin typeface="Open Sans" panose="020B060603050402020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en" i="1" dirty="0" smtClean="0">
                <a:solidFill>
                  <a:srgbClr val="699433"/>
                </a:solidFill>
                <a:latin typeface="Arial"/>
                <a:cs typeface="Arial"/>
              </a:rPr>
              <a:pPr/>
              <a:t>40</a:t>
            </a:fld>
            <a:endParaRPr lang="en" i="1">
              <a:solidFill>
                <a:srgbClr val="699433"/>
              </a:solidFill>
              <a:latin typeface="Arial"/>
              <a:cs typeface="Arial"/>
            </a:endParaRPr>
          </a:p>
        </p:txBody>
      </p:sp>
      <p:cxnSp>
        <p:nvCxnSpPr>
          <p:cNvPr id="13" name="Straight Connector 12">
            <a:extLst>
              <a:ext uri="{FF2B5EF4-FFF2-40B4-BE49-F238E27FC236}">
                <a16:creationId xmlns:a16="http://schemas.microsoft.com/office/drawing/2014/main" id="{130A2C7E-4563-44B4-8AC2-83CE6D6885CC}"/>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CEAD7375-F30B-46B7-A400-3ED31E54D4DF}"/>
              </a:ext>
            </a:extLst>
          </p:cNvPr>
          <p:cNvSpPr>
            <a:spLocks noGrp="1"/>
          </p:cNvSpPr>
          <p:nvPr>
            <p:ph type="title"/>
          </p:nvPr>
        </p:nvSpPr>
        <p:spPr>
          <a:xfrm>
            <a:off x="457200" y="300039"/>
            <a:ext cx="9988061" cy="6810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3200">
                <a:solidFill>
                  <a:srgbClr val="699433"/>
                </a:solidFill>
                <a:latin typeface="Montserrat"/>
                <a:ea typeface="+mj-ea"/>
                <a:cs typeface="+mj-cs"/>
              </a:rPr>
              <a:t>Women Face Negative Funding Experiences</a:t>
            </a:r>
          </a:p>
        </p:txBody>
      </p:sp>
      <p:sp>
        <p:nvSpPr>
          <p:cNvPr id="10" name="Title 1">
            <a:extLst>
              <a:ext uri="{FF2B5EF4-FFF2-40B4-BE49-F238E27FC236}">
                <a16:creationId xmlns:a16="http://schemas.microsoft.com/office/drawing/2014/main" id="{55C7929F-8649-45AB-9B85-2ECFF9157643}"/>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4. How Investment in Food can Help</a:t>
            </a: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7488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32BBD76-9678-FE4D-A6DC-515FBF53B66A}"/>
              </a:ext>
            </a:extLst>
          </p:cNvPr>
          <p:cNvSpPr txBox="1">
            <a:spLocks/>
          </p:cNvSpPr>
          <p:nvPr/>
        </p:nvSpPr>
        <p:spPr>
          <a:xfrm>
            <a:off x="4191000" y="1221444"/>
            <a:ext cx="7620000" cy="56365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endParaRPr lang="en-CA" sz="1800">
              <a:latin typeface="Open Sans" panose="020B0606030504020204"/>
              <a:ea typeface="Open Sans Light" panose="020B0306030504020204" pitchFamily="34" charset="0"/>
              <a:cs typeface="Open Sans Light" panose="020B0306030504020204" pitchFamily="34" charset="0"/>
            </a:endParaRPr>
          </a:p>
        </p:txBody>
      </p:sp>
      <p:sp>
        <p:nvSpPr>
          <p:cNvPr id="3" name="Rectangle 2">
            <a:extLst>
              <a:ext uri="{FF2B5EF4-FFF2-40B4-BE49-F238E27FC236}">
                <a16:creationId xmlns:a16="http://schemas.microsoft.com/office/drawing/2014/main" id="{C26DD764-832E-4E9A-A6AE-C77750177C94}"/>
              </a:ext>
            </a:extLst>
          </p:cNvPr>
          <p:cNvSpPr/>
          <p:nvPr/>
        </p:nvSpPr>
        <p:spPr>
          <a:xfrm>
            <a:off x="689295" y="1799607"/>
            <a:ext cx="10913251" cy="2893100"/>
          </a:xfrm>
          <a:prstGeom prst="rect">
            <a:avLst/>
          </a:prstGeom>
        </p:spPr>
        <p:txBody>
          <a:bodyPr wrap="square" lIns="121920" tIns="60960" rIns="121920" bIns="60960" anchor="t">
            <a:spAutoFit/>
          </a:bodyPr>
          <a:lstStyle/>
          <a:p>
            <a:pPr marL="342900" indent="-342900">
              <a:buFont typeface="Arial,Sans-Serif"/>
              <a:buChar char="•"/>
            </a:pPr>
            <a:r>
              <a:rPr lang="en-US" sz="2000" dirty="0">
                <a:latin typeface="Open Sans Light"/>
                <a:ea typeface="Open Sans Light"/>
                <a:cs typeface="Open Sans Light"/>
              </a:rPr>
              <a:t>Women led businesses only get </a:t>
            </a:r>
            <a:r>
              <a:rPr lang="en-US" sz="2000" b="1" dirty="0">
                <a:latin typeface="Open Sans Light"/>
                <a:ea typeface="Open Sans Light"/>
                <a:cs typeface="Open Sans Light"/>
              </a:rPr>
              <a:t>3% of venture capital </a:t>
            </a:r>
            <a:r>
              <a:rPr lang="en-US" sz="2000" dirty="0">
                <a:latin typeface="Open Sans Light"/>
                <a:ea typeface="Open Sans Light"/>
                <a:cs typeface="Open Sans Light"/>
              </a:rPr>
              <a:t>invested in the food sector</a:t>
            </a:r>
          </a:p>
          <a:p>
            <a:pPr marL="342900" indent="-342900">
              <a:buFont typeface="Arial,Sans-Serif"/>
              <a:buChar char="•"/>
            </a:pPr>
            <a:endParaRPr lang="en-US" sz="2000" dirty="0">
              <a:latin typeface="Open Sans Light"/>
              <a:ea typeface="Open Sans Light"/>
              <a:cs typeface="Open Sans Light"/>
            </a:endParaRPr>
          </a:p>
          <a:p>
            <a:pPr marL="342900" indent="-342900">
              <a:buFont typeface="Arial,Sans-Serif"/>
              <a:buChar char="•"/>
            </a:pPr>
            <a:r>
              <a:rPr lang="en-US" sz="2000" dirty="0">
                <a:latin typeface="Open Sans Light"/>
                <a:ea typeface="Open Sans Light"/>
                <a:cs typeface="Open Sans Light"/>
              </a:rPr>
              <a:t>Traditional investment processes </a:t>
            </a:r>
            <a:r>
              <a:rPr lang="en-US" sz="2000" b="1" dirty="0">
                <a:latin typeface="Open Sans Light"/>
                <a:ea typeface="Open Sans Light"/>
                <a:cs typeface="Open Sans Light"/>
              </a:rPr>
              <a:t>rely heavily on ratios, credit history, and available security </a:t>
            </a:r>
            <a:r>
              <a:rPr lang="en-US" sz="2000" dirty="0">
                <a:latin typeface="Open Sans Light"/>
                <a:ea typeface="Open Sans Light"/>
                <a:cs typeface="Open Sans Light"/>
              </a:rPr>
              <a:t>when assessing opportunities </a:t>
            </a:r>
          </a:p>
          <a:p>
            <a:endParaRPr lang="en-US" sz="2000" dirty="0">
              <a:latin typeface="Open Sans Light"/>
              <a:ea typeface="Open Sans Light"/>
              <a:cs typeface="Open Sans Light"/>
            </a:endParaRPr>
          </a:p>
          <a:p>
            <a:pPr marL="342900" indent="-342900">
              <a:buFont typeface="Arial,Sans-Serif"/>
              <a:buChar char="•"/>
            </a:pPr>
            <a:r>
              <a:rPr lang="en-US" sz="2000" dirty="0">
                <a:latin typeface="Open Sans Light"/>
                <a:ea typeface="Open Sans Light"/>
                <a:cs typeface="Open Sans Light"/>
              </a:rPr>
              <a:t>The due diligence process is biased leading to </a:t>
            </a:r>
            <a:r>
              <a:rPr lang="en-US" sz="2000" b="1" dirty="0">
                <a:latin typeface="Open Sans Light"/>
                <a:ea typeface="Open Sans Light"/>
                <a:cs typeface="Open Sans Light"/>
              </a:rPr>
              <a:t>different questions being asked to women</a:t>
            </a:r>
            <a:r>
              <a:rPr lang="en-US" sz="2000" dirty="0">
                <a:latin typeface="Open Sans Light"/>
                <a:ea typeface="Open Sans Light"/>
                <a:cs typeface="Open Sans Light"/>
              </a:rPr>
              <a:t>, newcomers and others who don’t fit the typical entrepreneur profile. </a:t>
            </a:r>
          </a:p>
          <a:p>
            <a:pPr marL="342900" indent="-342900">
              <a:buFont typeface="Arial,Sans-Serif"/>
              <a:buChar char="•"/>
            </a:pPr>
            <a:endParaRPr lang="en-US" sz="2000" dirty="0">
              <a:latin typeface="Open Sans Light"/>
              <a:ea typeface="Open Sans Light"/>
              <a:cs typeface="Open Sans Light"/>
            </a:endParaRPr>
          </a:p>
          <a:p>
            <a:pPr marL="342900" indent="-342900">
              <a:buFont typeface="Arial,Sans-Serif"/>
              <a:buChar char="•"/>
            </a:pPr>
            <a:r>
              <a:rPr lang="en-US" sz="2000" dirty="0">
                <a:latin typeface="Open Sans Light"/>
                <a:ea typeface="Open Sans Light"/>
                <a:cs typeface="Open Sans Light"/>
              </a:rPr>
              <a:t>Traditional private equity prioritizes </a:t>
            </a:r>
            <a:r>
              <a:rPr lang="en-US" sz="2000" b="1" dirty="0">
                <a:latin typeface="Open Sans Light"/>
                <a:ea typeface="Open Sans Light"/>
                <a:cs typeface="Open Sans Light"/>
              </a:rPr>
              <a:t>early exits over growth and sustainability</a:t>
            </a:r>
            <a:r>
              <a:rPr lang="en-US" sz="2000" dirty="0">
                <a:latin typeface="Open Sans Light"/>
                <a:ea typeface="Open Sans Light"/>
                <a:cs typeface="Open Sans Light"/>
              </a:rPr>
              <a:t>. </a:t>
            </a:r>
          </a:p>
        </p:txBody>
      </p:sp>
      <p:sp>
        <p:nvSpPr>
          <p:cNvPr id="7" name="Rectangle: Rounded Corners 6">
            <a:extLst>
              <a:ext uri="{FF2B5EF4-FFF2-40B4-BE49-F238E27FC236}">
                <a16:creationId xmlns:a16="http://schemas.microsoft.com/office/drawing/2014/main" id="{4A850562-D92A-3A6C-EB31-11ACF7883479}"/>
              </a:ext>
            </a:extLst>
          </p:cNvPr>
          <p:cNvSpPr/>
          <p:nvPr/>
        </p:nvSpPr>
        <p:spPr>
          <a:xfrm>
            <a:off x="157108" y="4942067"/>
            <a:ext cx="11979533" cy="1144061"/>
          </a:xfrm>
          <a:prstGeom prst="roundRect">
            <a:avLst>
              <a:gd name="adj" fmla="val 50000"/>
            </a:avLst>
          </a:prstGeom>
          <a:solidFill>
            <a:srgbClr val="77944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1800000" bIns="45720" rtlCol="0" anchor="ctr"/>
          <a:lstStyle/>
          <a:p>
            <a:pPr algn="ctr"/>
            <a:r>
              <a:rPr lang="en-CA" sz="2000" b="1">
                <a:latin typeface="Open Sans Light"/>
                <a:ea typeface="Open Sans Light"/>
                <a:cs typeface="Open Sans Light"/>
              </a:rPr>
              <a:t>A new approach to financing SSFPs is critical to support food </a:t>
            </a:r>
            <a:br>
              <a:rPr lang="en-CA" sz="2000" b="1">
                <a:latin typeface="Open Sans Light"/>
                <a:ea typeface="Open Sans Light"/>
                <a:cs typeface="Open Sans Light"/>
              </a:rPr>
            </a:br>
            <a:r>
              <a:rPr lang="en-CA" sz="2000" b="1">
                <a:latin typeface="Open Sans Light"/>
                <a:ea typeface="Open Sans Light"/>
                <a:cs typeface="Open Sans Light"/>
              </a:rPr>
              <a:t>sovereignty and increase the domestic value chain in food production.</a:t>
            </a:r>
          </a:p>
        </p:txBody>
      </p:sp>
      <p:pic>
        <p:nvPicPr>
          <p:cNvPr id="12" name="Picture 11">
            <a:extLst>
              <a:ext uri="{FF2B5EF4-FFF2-40B4-BE49-F238E27FC236}">
                <a16:creationId xmlns:a16="http://schemas.microsoft.com/office/drawing/2014/main" id="{5DFE4C8F-89D6-4215-A9D2-D6475486F4C2}"/>
              </a:ext>
            </a:extLst>
          </p:cNvPr>
          <p:cNvPicPr>
            <a:picLocks noChangeAspect="1"/>
          </p:cNvPicPr>
          <p:nvPr/>
        </p:nvPicPr>
        <p:blipFill rotWithShape="1">
          <a:blip r:embed="rId3">
            <a:alphaModFix amt="50000"/>
          </a:blip>
          <a:srcRect b="24901"/>
          <a:stretch/>
        </p:blipFill>
        <p:spPr>
          <a:xfrm>
            <a:off x="11277600" y="6539399"/>
            <a:ext cx="701088" cy="190635"/>
          </a:xfrm>
          <a:prstGeom prst="rect">
            <a:avLst/>
          </a:prstGeom>
        </p:spPr>
      </p:pic>
      <p:pic>
        <p:nvPicPr>
          <p:cNvPr id="14" name="Picture 4" descr="About Logos - Four Season Greens">
            <a:extLst>
              <a:ext uri="{FF2B5EF4-FFF2-40B4-BE49-F238E27FC236}">
                <a16:creationId xmlns:a16="http://schemas.microsoft.com/office/drawing/2014/main" id="{FE8F752B-9093-410A-8BB9-4AB19B7E07E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10044358" y="6484865"/>
            <a:ext cx="1054525" cy="318994"/>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4">
            <a:extLst>
              <a:ext uri="{FF2B5EF4-FFF2-40B4-BE49-F238E27FC236}">
                <a16:creationId xmlns:a16="http://schemas.microsoft.com/office/drawing/2014/main" id="{98AFD5A3-42EE-48CB-AA3E-CD02EF74D435}"/>
              </a:ext>
            </a:extLst>
          </p:cNvPr>
          <p:cNvSpPr>
            <a:spLocks noGrp="1"/>
          </p:cNvSpPr>
          <p:nvPr>
            <p:ph type="sldNum"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41</a:t>
            </a:fld>
            <a:endParaRPr lang="en" i="1">
              <a:solidFill>
                <a:srgbClr val="699433"/>
              </a:solidFill>
              <a:latin typeface="Arial"/>
              <a:cs typeface="Arial"/>
            </a:endParaRPr>
          </a:p>
        </p:txBody>
      </p:sp>
      <p:cxnSp>
        <p:nvCxnSpPr>
          <p:cNvPr id="17" name="Straight Connector 16">
            <a:extLst>
              <a:ext uri="{FF2B5EF4-FFF2-40B4-BE49-F238E27FC236}">
                <a16:creationId xmlns:a16="http://schemas.microsoft.com/office/drawing/2014/main" id="{551C756C-10AE-47BC-AFBF-195623A89F03}"/>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5BFEBF14-EAAC-410B-949C-F37C45843969}"/>
              </a:ext>
            </a:extLst>
          </p:cNvPr>
          <p:cNvSpPr>
            <a:spLocks noGrp="1"/>
          </p:cNvSpPr>
          <p:nvPr>
            <p:ph type="title"/>
          </p:nvPr>
        </p:nvSpPr>
        <p:spPr>
          <a:xfrm>
            <a:off x="457200" y="300039"/>
            <a:ext cx="9988061" cy="6810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3200">
                <a:solidFill>
                  <a:srgbClr val="699433"/>
                </a:solidFill>
                <a:latin typeface="Montserrat"/>
                <a:ea typeface="+mj-ea"/>
                <a:cs typeface="+mj-cs"/>
              </a:rPr>
              <a:t>Financial Systems are not Equitable or Accessible</a:t>
            </a:r>
          </a:p>
        </p:txBody>
      </p:sp>
      <p:sp>
        <p:nvSpPr>
          <p:cNvPr id="13" name="Title 1">
            <a:extLst>
              <a:ext uri="{FF2B5EF4-FFF2-40B4-BE49-F238E27FC236}">
                <a16:creationId xmlns:a16="http://schemas.microsoft.com/office/drawing/2014/main" id="{EE539212-3C46-4C0B-8D55-11D5B80B56ED}"/>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4. How Investment in Food can Help</a:t>
            </a: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a:ea typeface="Open Sans"/>
              <a:cs typeface="Open Sans"/>
            </a:endParaRPr>
          </a:p>
          <a:p>
            <a:pPr>
              <a:buClrTx/>
              <a:buFontTx/>
            </a:pPr>
            <a:endParaRPr lang="en-US" sz="2000" b="1" i="1">
              <a:solidFill>
                <a:srgbClr val="5D5E63"/>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9752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3200">
                <a:solidFill>
                  <a:srgbClr val="699433"/>
                </a:solidFill>
                <a:latin typeface="Montserrat"/>
                <a:ea typeface="+mj-ea"/>
                <a:cs typeface="+mj-cs"/>
              </a:rPr>
              <a:t>Next steps to enable investing in food</a:t>
            </a:r>
            <a:endParaRPr lang="en-CA" sz="3200">
              <a:solidFill>
                <a:srgbClr val="699433"/>
              </a:solidFill>
              <a:latin typeface="Montserrat"/>
              <a:ea typeface="+mj-ea"/>
              <a:cs typeface="+mj-cs"/>
            </a:endParaRPr>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6" name="Google Shape;328;p11">
            <a:extLst>
              <a:ext uri="{FF2B5EF4-FFF2-40B4-BE49-F238E27FC236}">
                <a16:creationId xmlns:a16="http://schemas.microsoft.com/office/drawing/2014/main" id="{9C39143B-8736-4E27-A65B-30652EBDDBB7}"/>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8" name="Title 1">
            <a:extLst>
              <a:ext uri="{FF2B5EF4-FFF2-40B4-BE49-F238E27FC236}">
                <a16:creationId xmlns:a16="http://schemas.microsoft.com/office/drawing/2014/main" id="{9BB544D0-3FC1-4D8F-8B9D-2292075A6721}"/>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4. How Investment in Food can Help</a:t>
            </a:r>
          </a:p>
        </p:txBody>
      </p:sp>
      <p:sp>
        <p:nvSpPr>
          <p:cNvPr id="2" name="Rectangle 1">
            <a:extLst>
              <a:ext uri="{FF2B5EF4-FFF2-40B4-BE49-F238E27FC236}">
                <a16:creationId xmlns:a16="http://schemas.microsoft.com/office/drawing/2014/main" id="{50274D58-F24B-BFD9-B45E-A8652693D245}"/>
              </a:ext>
            </a:extLst>
          </p:cNvPr>
          <p:cNvSpPr/>
          <p:nvPr/>
        </p:nvSpPr>
        <p:spPr>
          <a:xfrm>
            <a:off x="-871946" y="1717765"/>
            <a:ext cx="10602686" cy="1360714"/>
          </a:xfrm>
          <a:prstGeom prst="rect">
            <a:avLst/>
          </a:prstGeom>
          <a:solidFill>
            <a:srgbClr val="AE2B23"/>
          </a:solidFill>
          <a:ln>
            <a:solidFill>
              <a:srgbClr val="AE2B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6"/>
            <a:r>
              <a:rPr lang="en-US" sz="2400" baseline="0" dirty="0">
                <a:latin typeface="Open Sans"/>
              </a:rPr>
              <a:t>Create a showcase of food businesses who are seeking capital </a:t>
            </a:r>
            <a:endParaRPr lang="en-US" dirty="0">
              <a:cs typeface="Calibri" panose="020F0502020204030204"/>
            </a:endParaRPr>
          </a:p>
        </p:txBody>
      </p:sp>
      <p:sp>
        <p:nvSpPr>
          <p:cNvPr id="3" name="Rectangle 2">
            <a:extLst>
              <a:ext uri="{FF2B5EF4-FFF2-40B4-BE49-F238E27FC236}">
                <a16:creationId xmlns:a16="http://schemas.microsoft.com/office/drawing/2014/main" id="{4277CE9B-2AF0-FF4B-7780-9F1218F4B3F8}"/>
              </a:ext>
            </a:extLst>
          </p:cNvPr>
          <p:cNvSpPr/>
          <p:nvPr/>
        </p:nvSpPr>
        <p:spPr>
          <a:xfrm>
            <a:off x="1424941" y="3263536"/>
            <a:ext cx="11212285" cy="1360714"/>
          </a:xfrm>
          <a:prstGeom prst="rect">
            <a:avLst/>
          </a:prstGeom>
          <a:solidFill>
            <a:srgbClr val="5D5E63"/>
          </a:solidFill>
          <a:ln>
            <a:solidFill>
              <a:srgbClr val="5D5E6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1980000" bIns="45720" rtlCol="0" anchor="ctr"/>
          <a:lstStyle/>
          <a:p>
            <a:pPr lvl="1"/>
            <a:r>
              <a:rPr lang="en-US" sz="2400" baseline="0" dirty="0">
                <a:latin typeface="Open Sans"/>
              </a:rPr>
              <a:t>Develop case studies and success stories to demonstrate </a:t>
            </a:r>
            <a:br>
              <a:rPr lang="en-US" sz="2400" baseline="0" dirty="0">
                <a:latin typeface="Open Sans"/>
              </a:rPr>
            </a:br>
            <a:r>
              <a:rPr lang="en-US" sz="2400" baseline="0" dirty="0">
                <a:latin typeface="Open Sans"/>
              </a:rPr>
              <a:t>the viability of building out food </a:t>
            </a:r>
            <a:r>
              <a:rPr lang="en-US" sz="2400" dirty="0">
                <a:latin typeface="Open Sans"/>
              </a:rPr>
              <a:t>infrastructure</a:t>
            </a:r>
            <a:endParaRPr lang="en-US" dirty="0">
              <a:cs typeface="Calibri" panose="020F0502020204030204"/>
            </a:endParaRPr>
          </a:p>
        </p:txBody>
      </p:sp>
      <p:sp>
        <p:nvSpPr>
          <p:cNvPr id="9" name="Rectangle 8">
            <a:extLst>
              <a:ext uri="{FF2B5EF4-FFF2-40B4-BE49-F238E27FC236}">
                <a16:creationId xmlns:a16="http://schemas.microsoft.com/office/drawing/2014/main" id="{C206B0BC-E51B-D490-6BD4-EA2F1C669334}"/>
              </a:ext>
            </a:extLst>
          </p:cNvPr>
          <p:cNvSpPr/>
          <p:nvPr/>
        </p:nvSpPr>
        <p:spPr>
          <a:xfrm>
            <a:off x="-871945" y="4809307"/>
            <a:ext cx="12616543" cy="1360714"/>
          </a:xfrm>
          <a:prstGeom prst="rect">
            <a:avLst/>
          </a:prstGeom>
          <a:solidFill>
            <a:srgbClr val="699433"/>
          </a:solidFill>
          <a:ln>
            <a:solidFill>
              <a:srgbClr val="69943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6"/>
            <a:r>
              <a:rPr lang="en-US" sz="2400" baseline="0" dirty="0">
                <a:latin typeface="Open Sans"/>
                <a:ea typeface="Arial"/>
                <a:cs typeface="Arial"/>
              </a:rPr>
              <a:t>Design and launch new investment funds to be the intermediary between investors interested in making a different and food businesses actually doing it. </a:t>
            </a:r>
            <a:r>
              <a:rPr lang="en-US" sz="2400" dirty="0">
                <a:latin typeface="Open Sans"/>
                <a:ea typeface="Arial"/>
                <a:cs typeface="Arial"/>
              </a:rPr>
              <a:t>​</a:t>
            </a:r>
            <a:endParaRPr lang="en-US" dirty="0">
              <a:cs typeface="Calibri" panose="020F0502020204030204"/>
            </a:endParaRPr>
          </a:p>
        </p:txBody>
      </p:sp>
      <p:sp>
        <p:nvSpPr>
          <p:cNvPr id="13" name="Slide Number Placeholder 4">
            <a:extLst>
              <a:ext uri="{FF2B5EF4-FFF2-40B4-BE49-F238E27FC236}">
                <a16:creationId xmlns:a16="http://schemas.microsoft.com/office/drawing/2014/main" id="{C766E25F-6B6C-5952-8BA3-D396A176F7B3}"/>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i="1" dirty="0" smtClean="0">
                <a:solidFill>
                  <a:srgbClr val="699433"/>
                </a:solidFill>
                <a:latin typeface="Arial"/>
                <a:cs typeface="Arial"/>
              </a:rPr>
              <a:pPr algn="ctr"/>
              <a:t>42</a:t>
            </a:fld>
            <a:endParaRPr lang="en" i="1">
              <a:solidFill>
                <a:srgbClr val="699433"/>
              </a:solidFill>
              <a:latin typeface="Arial"/>
              <a:cs typeface="Arial"/>
            </a:endParaRPr>
          </a:p>
        </p:txBody>
      </p:sp>
      <p:sp>
        <p:nvSpPr>
          <p:cNvPr id="11" name="Oval 10">
            <a:extLst>
              <a:ext uri="{FF2B5EF4-FFF2-40B4-BE49-F238E27FC236}">
                <a16:creationId xmlns:a16="http://schemas.microsoft.com/office/drawing/2014/main" id="{953725B9-B0E9-4EEF-98FD-A004E1010CE6}"/>
              </a:ext>
            </a:extLst>
          </p:cNvPr>
          <p:cNvSpPr/>
          <p:nvPr/>
        </p:nvSpPr>
        <p:spPr>
          <a:xfrm>
            <a:off x="535711" y="1965052"/>
            <a:ext cx="866140" cy="8661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C1123E02-BB19-4C3E-AFF1-71213B508F11}"/>
              </a:ext>
            </a:extLst>
          </p:cNvPr>
          <p:cNvSpPr txBox="1"/>
          <p:nvPr/>
        </p:nvSpPr>
        <p:spPr>
          <a:xfrm>
            <a:off x="735308" y="1960536"/>
            <a:ext cx="470000" cy="769441"/>
          </a:xfrm>
          <a:prstGeom prst="rect">
            <a:avLst/>
          </a:prstGeom>
          <a:noFill/>
        </p:spPr>
        <p:txBody>
          <a:bodyPr wrap="none" rtlCol="0">
            <a:spAutoFit/>
          </a:bodyPr>
          <a:lstStyle/>
          <a:p>
            <a:r>
              <a:rPr lang="en-CA" sz="4400" dirty="0">
                <a:solidFill>
                  <a:srgbClr val="AE2B23"/>
                </a:solidFill>
              </a:rPr>
              <a:t>1</a:t>
            </a:r>
          </a:p>
        </p:txBody>
      </p:sp>
      <p:sp>
        <p:nvSpPr>
          <p:cNvPr id="15" name="Oval 14">
            <a:extLst>
              <a:ext uri="{FF2B5EF4-FFF2-40B4-BE49-F238E27FC236}">
                <a16:creationId xmlns:a16="http://schemas.microsoft.com/office/drawing/2014/main" id="{B1EED854-9812-4221-B243-F0D7C2906313}"/>
              </a:ext>
            </a:extLst>
          </p:cNvPr>
          <p:cNvSpPr/>
          <p:nvPr/>
        </p:nvSpPr>
        <p:spPr>
          <a:xfrm>
            <a:off x="10547929" y="3486106"/>
            <a:ext cx="866140" cy="8661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18DA1828-3D13-409B-AC95-9F3C07A2EB98}"/>
              </a:ext>
            </a:extLst>
          </p:cNvPr>
          <p:cNvSpPr txBox="1"/>
          <p:nvPr/>
        </p:nvSpPr>
        <p:spPr>
          <a:xfrm>
            <a:off x="10747526" y="3481590"/>
            <a:ext cx="470000" cy="769441"/>
          </a:xfrm>
          <a:prstGeom prst="rect">
            <a:avLst/>
          </a:prstGeom>
          <a:noFill/>
        </p:spPr>
        <p:txBody>
          <a:bodyPr wrap="none" rtlCol="0">
            <a:spAutoFit/>
          </a:bodyPr>
          <a:lstStyle/>
          <a:p>
            <a:r>
              <a:rPr lang="en-CA" sz="4400" dirty="0">
                <a:solidFill>
                  <a:srgbClr val="5D5E63"/>
                </a:solidFill>
              </a:rPr>
              <a:t>2</a:t>
            </a:r>
          </a:p>
        </p:txBody>
      </p:sp>
      <p:sp>
        <p:nvSpPr>
          <p:cNvPr id="17" name="Oval 16">
            <a:extLst>
              <a:ext uri="{FF2B5EF4-FFF2-40B4-BE49-F238E27FC236}">
                <a16:creationId xmlns:a16="http://schemas.microsoft.com/office/drawing/2014/main" id="{E57CDEB3-DBF4-48A4-A15C-7E4893B91629}"/>
              </a:ext>
            </a:extLst>
          </p:cNvPr>
          <p:cNvSpPr/>
          <p:nvPr/>
        </p:nvSpPr>
        <p:spPr>
          <a:xfrm>
            <a:off x="535711" y="5096179"/>
            <a:ext cx="866140" cy="8661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9F48AA35-91EB-4717-891A-8CB622896E3A}"/>
              </a:ext>
            </a:extLst>
          </p:cNvPr>
          <p:cNvSpPr txBox="1"/>
          <p:nvPr/>
        </p:nvSpPr>
        <p:spPr>
          <a:xfrm>
            <a:off x="735308" y="5091663"/>
            <a:ext cx="470000" cy="769441"/>
          </a:xfrm>
          <a:prstGeom prst="rect">
            <a:avLst/>
          </a:prstGeom>
          <a:noFill/>
        </p:spPr>
        <p:txBody>
          <a:bodyPr wrap="none" rtlCol="0">
            <a:spAutoFit/>
          </a:bodyPr>
          <a:lstStyle/>
          <a:p>
            <a:r>
              <a:rPr lang="en-CA" sz="4400" dirty="0">
                <a:solidFill>
                  <a:srgbClr val="699433"/>
                </a:solidFill>
              </a:rPr>
              <a:t>3</a:t>
            </a:r>
          </a:p>
        </p:txBody>
      </p:sp>
    </p:spTree>
    <p:extLst>
      <p:ext uri="{BB962C8B-B14F-4D97-AF65-F5344CB8AC3E}">
        <p14:creationId xmlns:p14="http://schemas.microsoft.com/office/powerpoint/2010/main" val="9583051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2400">
                <a:solidFill>
                  <a:srgbClr val="699433"/>
                </a:solidFill>
                <a:latin typeface="Montserrat"/>
                <a:ea typeface="+mj-ea"/>
                <a:cs typeface="+mj-cs"/>
              </a:rPr>
              <a:t>There has never been a better time to think about Food</a:t>
            </a:r>
            <a:endParaRPr lang="en-CA" sz="2400">
              <a:solidFill>
                <a:srgbClr val="699433"/>
              </a:solidFill>
              <a:latin typeface="Montserrat"/>
              <a:ea typeface="+mj-ea"/>
              <a:cs typeface="+mj-cs"/>
            </a:endParaRPr>
          </a:p>
        </p:txBody>
      </p:sp>
      <p:sp>
        <p:nvSpPr>
          <p:cNvPr id="15" name="Content Placeholder 2"/>
          <p:cNvSpPr>
            <a:spLocks noGrp="1"/>
          </p:cNvSpPr>
          <p:nvPr>
            <p:ph idx="1"/>
          </p:nvPr>
        </p:nvSpPr>
        <p:spPr>
          <a:xfrm>
            <a:off x="457201" y="1825625"/>
            <a:ext cx="8755038" cy="4351338"/>
          </a:xfrm>
        </p:spPr>
        <p:txBody>
          <a:bodyPr vert="horz" lIns="91440" tIns="45720" rIns="91440" bIns="45720" rtlCol="0" anchor="t">
            <a:normAutofit/>
          </a:bodyPr>
          <a:lstStyle/>
          <a:p>
            <a:pPr>
              <a:spcBef>
                <a:spcPts val="0"/>
              </a:spcBef>
              <a:spcAft>
                <a:spcPts val="1200"/>
              </a:spcAft>
            </a:pPr>
            <a:r>
              <a:rPr lang="en-US" sz="2400"/>
              <a:t>Canada is building momentum to regain our food sovereignty</a:t>
            </a:r>
          </a:p>
          <a:p>
            <a:pPr>
              <a:spcBef>
                <a:spcPts val="0"/>
              </a:spcBef>
              <a:spcAft>
                <a:spcPts val="1200"/>
              </a:spcAft>
            </a:pPr>
            <a:r>
              <a:rPr lang="en-US" sz="2400"/>
              <a:t>Greater control over our food systems will strengthen local economies, increase food security, and improve the lives of Canadians. </a:t>
            </a:r>
          </a:p>
          <a:p>
            <a:pPr>
              <a:spcBef>
                <a:spcPts val="0"/>
              </a:spcBef>
              <a:spcAft>
                <a:spcPts val="1200"/>
              </a:spcAft>
            </a:pPr>
            <a:r>
              <a:rPr lang="en-US" sz="2400"/>
              <a:t>Looking at new approaches to investing (outside of public markets, venture capital funds, or philanthropy) is critical to grow value, not just returns</a:t>
            </a:r>
          </a:p>
          <a:p>
            <a:pPr>
              <a:spcBef>
                <a:spcPts val="0"/>
              </a:spcBef>
              <a:spcAft>
                <a:spcPts val="1200"/>
              </a:spcAft>
            </a:pPr>
            <a:r>
              <a:rPr lang="en-US" sz="2400"/>
              <a:t>Recognizing and breaking down systemic biases in investing is essential to support all food entrepreneurs</a:t>
            </a:r>
          </a:p>
          <a:p>
            <a:pPr>
              <a:spcBef>
                <a:spcPts val="0"/>
              </a:spcBef>
              <a:spcAft>
                <a:spcPts val="1200"/>
              </a:spcAft>
            </a:pPr>
            <a:endParaRPr lang="en-US" sz="2400"/>
          </a:p>
        </p:txBody>
      </p:sp>
      <p:cxnSp>
        <p:nvCxnSpPr>
          <p:cNvPr id="4" name="Straight Connector 3">
            <a:extLst>
              <a:ext uri="{FF2B5EF4-FFF2-40B4-BE49-F238E27FC236}">
                <a16:creationId xmlns:a16="http://schemas.microsoft.com/office/drawing/2014/main" id="{B983A9B8-A1DC-6340-AB97-C34ACE351B39}"/>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3E293BF-9185-4746-9FBE-1AFD7000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24651" y="0"/>
            <a:ext cx="2192311" cy="6858000"/>
          </a:xfrm>
          <a:prstGeom prst="rect">
            <a:avLst/>
          </a:prstGeom>
        </p:spPr>
      </p:pic>
      <p:sp>
        <p:nvSpPr>
          <p:cNvPr id="6" name="Google Shape;328;p11">
            <a:extLst>
              <a:ext uri="{FF2B5EF4-FFF2-40B4-BE49-F238E27FC236}">
                <a16:creationId xmlns:a16="http://schemas.microsoft.com/office/drawing/2014/main" id="{9C39143B-8736-4E27-A65B-30652EBDDBB7}"/>
              </a:ext>
            </a:extLst>
          </p:cNvPr>
          <p:cNvSpPr txBox="1">
            <a:spLocks/>
          </p:cNvSpPr>
          <p:nvPr/>
        </p:nvSpPr>
        <p:spPr>
          <a:xfrm>
            <a:off x="691875" y="6370099"/>
            <a:ext cx="325667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1200" cap="none" spc="0" normalizeH="0" baseline="0" noProof="0">
                <a:ln>
                  <a:noFill/>
                </a:ln>
                <a:solidFill>
                  <a:srgbClr val="C00000"/>
                </a:solidFill>
                <a:effectLst/>
                <a:uLnTx/>
                <a:uFillTx/>
                <a:latin typeface="Fira Sans" panose="020B0503050000020004" pitchFamily="34" charset="0"/>
                <a:ea typeface="Fira Sans" panose="020B0503050000020004" pitchFamily="34" charset="0"/>
                <a:cs typeface="Arial"/>
                <a:sym typeface="Arial"/>
              </a:rPr>
              <a:t>Venture-Capital</a:t>
            </a:r>
            <a:r>
              <a:rPr kumimoji="0" lang="en-US" sz="1000" b="1" i="0" u="none" strike="noStrike" kern="1200" cap="none" spc="0" normalizeH="0" baseline="0" noProof="0">
                <a:ln>
                  <a:noFill/>
                </a:ln>
                <a:solidFill>
                  <a:srgbClr val="58595B"/>
                </a:solidFill>
                <a:effectLst/>
                <a:uLnTx/>
                <a:uFillTx/>
                <a:latin typeface="Fira Sans" panose="020B0503050000020004" pitchFamily="34" charset="0"/>
                <a:ea typeface="Fira Sans" panose="020B0503050000020004" pitchFamily="34" charset="0"/>
                <a:cs typeface="Arial"/>
                <a:sym typeface="Arial"/>
              </a:rPr>
              <a:t> </a:t>
            </a:r>
            <a:r>
              <a:rPr kumimoji="0" lang="en-US" sz="1000" b="1"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Ready </a:t>
            </a:r>
            <a:r>
              <a:rPr kumimoji="0" lang="en-US" sz="1000" b="0" i="0" u="none" strike="noStrike" kern="1200" cap="none" spc="0" normalizeH="0" baseline="0" noProof="0">
                <a:ln>
                  <a:noFill/>
                </a:ln>
                <a:solidFill>
                  <a:srgbClr val="000000">
                    <a:lumMod val="50000"/>
                    <a:lumOff val="50000"/>
                  </a:srgbClr>
                </a:solidFill>
                <a:effectLst/>
                <a:uLnTx/>
                <a:uFillTx/>
                <a:latin typeface="Fira Sans" panose="020B0503050000020004" pitchFamily="34" charset="0"/>
                <a:ea typeface="Fira Sans" panose="020B0503050000020004" pitchFamily="34" charset="0"/>
                <a:cs typeface="Arial"/>
                <a:sym typeface="Arial"/>
              </a:rPr>
              <a:t>Program</a:t>
            </a:r>
          </a:p>
        </p:txBody>
      </p:sp>
      <p:sp>
        <p:nvSpPr>
          <p:cNvPr id="7" name="Google Shape;344;p12">
            <a:extLst>
              <a:ext uri="{FF2B5EF4-FFF2-40B4-BE49-F238E27FC236}">
                <a16:creationId xmlns:a16="http://schemas.microsoft.com/office/drawing/2014/main" id="{B9711BBE-50A2-4609-A3A2-7614CAF29C59}"/>
              </a:ext>
            </a:extLst>
          </p:cNvPr>
          <p:cNvSpPr txBox="1">
            <a:spLocks/>
          </p:cNvSpPr>
          <p:nvPr/>
        </p:nvSpPr>
        <p:spPr>
          <a:xfrm>
            <a:off x="11183815" y="6370100"/>
            <a:ext cx="409136"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1" i="0" u="none" strike="noStrike" kern="1200" cap="none" spc="0" normalizeH="0" baseline="0" noProof="0">
                <a:ln>
                  <a:noFill/>
                </a:ln>
                <a:solidFill>
                  <a:schemeClr val="bg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000" b="1" i="0" u="none" strike="noStrike" kern="1200" cap="none" spc="0" normalizeH="0" baseline="0" noProof="0">
              <a:ln>
                <a:noFill/>
              </a:ln>
              <a:solidFill>
                <a:schemeClr val="bg1"/>
              </a:solidFill>
              <a:effectLst/>
              <a:uLnTx/>
              <a:uFillTx/>
              <a:latin typeface="Arial"/>
              <a:cs typeface="Arial"/>
              <a:sym typeface="Arial"/>
            </a:endParaRPr>
          </a:p>
        </p:txBody>
      </p:sp>
      <p:sp>
        <p:nvSpPr>
          <p:cNvPr id="8" name="Title 1">
            <a:extLst>
              <a:ext uri="{FF2B5EF4-FFF2-40B4-BE49-F238E27FC236}">
                <a16:creationId xmlns:a16="http://schemas.microsoft.com/office/drawing/2014/main" id="{9BB544D0-3FC1-4D8F-8B9D-2292075A6721}"/>
              </a:ext>
            </a:extLst>
          </p:cNvPr>
          <p:cNvSpPr txBox="1">
            <a:spLocks/>
          </p:cNvSpPr>
          <p:nvPr/>
        </p:nvSpPr>
        <p:spPr>
          <a:xfrm>
            <a:off x="457201" y="1064003"/>
            <a:ext cx="10299698" cy="572713"/>
          </a:xfrm>
          <a:prstGeom prst="rect">
            <a:avLst/>
          </a:prstGeom>
        </p:spPr>
        <p:txBody>
          <a:bodyPr spcFirstLastPara="1" vert="horz" wrap="square" lIns="121900" tIns="121900" rIns="121900" bIns="121900" rtlCol="0" anchor="t" anchorCtr="0">
            <a:normAutofit/>
          </a:bodyPr>
          <a:lstStyle>
            <a:lvl1pPr lvl="0" algn="l" defTabSz="685800" rtl="0" eaLnBrk="1" latinLnBrk="0" hangingPunct="1">
              <a:lnSpc>
                <a:spcPct val="90000"/>
              </a:lnSpc>
              <a:spcBef>
                <a:spcPts val="0"/>
              </a:spcBef>
              <a:spcAft>
                <a:spcPts val="0"/>
              </a:spcAft>
              <a:buSzPts val="2800"/>
              <a:buNone/>
              <a:defRPr sz="3300" kern="1200">
                <a:solidFill>
                  <a:schemeClr val="tx1"/>
                </a:solidFill>
                <a:latin typeface="Open Sans Light" panose="020B0306030504020204"/>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r>
              <a:rPr lang="en-US" sz="2000" b="1" i="1">
                <a:solidFill>
                  <a:srgbClr val="5D5E63"/>
                </a:solidFill>
                <a:latin typeface="Open Sans"/>
                <a:ea typeface="Open Sans"/>
                <a:cs typeface="Open Sans"/>
              </a:rPr>
              <a:t>Summary</a:t>
            </a:r>
          </a:p>
        </p:txBody>
      </p:sp>
    </p:spTree>
    <p:extLst>
      <p:ext uri="{BB962C8B-B14F-4D97-AF65-F5344CB8AC3E}">
        <p14:creationId xmlns:p14="http://schemas.microsoft.com/office/powerpoint/2010/main" val="3385031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women in a kitchen&#10;&#10;Description automatically generated">
            <a:extLst>
              <a:ext uri="{FF2B5EF4-FFF2-40B4-BE49-F238E27FC236}">
                <a16:creationId xmlns:a16="http://schemas.microsoft.com/office/drawing/2014/main" id="{6DE58AAF-6211-7CE8-B48A-1DD69CB9D1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6FAA90C0-8927-562D-390A-9DF00581898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BE108CB-5984-4CE7-9689-BAEA7E7DD3D4}" type="slidenum">
              <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Google Shape;69;p27">
            <a:extLst>
              <a:ext uri="{FF2B5EF4-FFF2-40B4-BE49-F238E27FC236}">
                <a16:creationId xmlns:a16="http://schemas.microsoft.com/office/drawing/2014/main" id="{E2C292FF-1212-2F33-3A6C-DD3D6D9B797D}"/>
              </a:ext>
            </a:extLst>
          </p:cNvPr>
          <p:cNvSpPr/>
          <p:nvPr/>
        </p:nvSpPr>
        <p:spPr>
          <a:xfrm>
            <a:off x="0" y="2804160"/>
            <a:ext cx="5193792" cy="4053840"/>
          </a:xfrm>
          <a:prstGeom prst="rect">
            <a:avLst/>
          </a:prstGeom>
          <a:gradFill>
            <a:gsLst>
              <a:gs pos="0">
                <a:srgbClr val="F7FAF4"/>
              </a:gs>
              <a:gs pos="74000">
                <a:srgbClr val="C2D69F"/>
              </a:gs>
              <a:gs pos="83000">
                <a:srgbClr val="C2D69F"/>
              </a:gs>
              <a:gs pos="100000">
                <a:srgbClr val="D7E3C0"/>
              </a:gs>
            </a:gsLst>
            <a:lin ang="135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8" name="Google Shape;43;p24" descr="A black background with green and grey text&#10;&#10;Description automatically generated">
            <a:extLst>
              <a:ext uri="{FF2B5EF4-FFF2-40B4-BE49-F238E27FC236}">
                <a16:creationId xmlns:a16="http://schemas.microsoft.com/office/drawing/2014/main" id="{B3DE04A6-03AF-1B3D-076A-2EF9C245C0B3}"/>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8284" y="2384614"/>
            <a:ext cx="4917224" cy="2408409"/>
          </a:xfrm>
          <a:prstGeom prst="rect">
            <a:avLst/>
          </a:prstGeom>
          <a:noFill/>
          <a:ln>
            <a:noFill/>
          </a:ln>
        </p:spPr>
      </p:pic>
      <p:sp>
        <p:nvSpPr>
          <p:cNvPr id="9" name="Google Shape;327;p11">
            <a:extLst>
              <a:ext uri="{FF2B5EF4-FFF2-40B4-BE49-F238E27FC236}">
                <a16:creationId xmlns:a16="http://schemas.microsoft.com/office/drawing/2014/main" id="{CC4F6830-9BB3-D8DD-5DD6-15D3932EE256}"/>
              </a:ext>
            </a:extLst>
          </p:cNvPr>
          <p:cNvSpPr txBox="1">
            <a:spLocks/>
          </p:cNvSpPr>
          <p:nvPr/>
        </p:nvSpPr>
        <p:spPr>
          <a:xfrm>
            <a:off x="683844" y="4034789"/>
            <a:ext cx="4371664"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58595B"/>
              </a:buClr>
              <a:buSzPts val="4000"/>
              <a:buFont typeface="Fira Sans SemiBold"/>
              <a:buNone/>
              <a:tabLst/>
              <a:defRPr/>
            </a:pPr>
            <a:r>
              <a:rPr kumimoji="0" lang="en-US" sz="4500" b="0" i="0" u="none" strike="noStrike" kern="1200" cap="none" spc="0" normalizeH="0" baseline="0" noProof="0">
                <a:ln>
                  <a:noFill/>
                </a:ln>
                <a:solidFill>
                  <a:srgbClr val="44546A"/>
                </a:solidFill>
                <a:effectLst/>
                <a:uLnTx/>
                <a:uFillTx/>
                <a:latin typeface="Fira Sans SemiBold" panose="020B0603050000020004" pitchFamily="34" charset="0"/>
                <a:cs typeface="Arial"/>
                <a:sym typeface="Arial"/>
              </a:rPr>
              <a:t>Thank You</a:t>
            </a:r>
            <a:endParaRPr kumimoji="0" lang="en-US" sz="4500" b="0" i="0" u="none" strike="noStrike" kern="1200" cap="none" spc="0" normalizeH="0" baseline="0" noProof="0">
              <a:ln>
                <a:noFill/>
              </a:ln>
              <a:solidFill>
                <a:srgbClr val="44546A"/>
              </a:solidFill>
              <a:effectLst/>
              <a:uLnTx/>
              <a:uFillTx/>
              <a:latin typeface="Fira Sans SemiBold" panose="020B0603050000020004" pitchFamily="34" charset="0"/>
              <a:ea typeface="Fira Sans" panose="020B0503050000020004" pitchFamily="34" charset="0"/>
              <a:cs typeface="Arial"/>
              <a:sym typeface="Arial"/>
            </a:endParaRPr>
          </a:p>
        </p:txBody>
      </p:sp>
      <p:sp>
        <p:nvSpPr>
          <p:cNvPr id="2" name="Rectangle 1">
            <a:extLst>
              <a:ext uri="{FF2B5EF4-FFF2-40B4-BE49-F238E27FC236}">
                <a16:creationId xmlns:a16="http://schemas.microsoft.com/office/drawing/2014/main" id="{DCEB7E52-4FB3-4B67-8698-294DE864BA7F}"/>
              </a:ext>
            </a:extLst>
          </p:cNvPr>
          <p:cNvSpPr/>
          <p:nvPr/>
        </p:nvSpPr>
        <p:spPr>
          <a:xfrm>
            <a:off x="737493" y="4793023"/>
            <a:ext cx="6096000" cy="923330"/>
          </a:xfrm>
          <a:prstGeom prst="rect">
            <a:avLst/>
          </a:prstGeom>
        </p:spPr>
        <p:txBody>
          <a:bodyPr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5D5E63"/>
              </a:solidFill>
              <a:effectLst/>
              <a:uLnTx/>
              <a:uFillTx/>
              <a:latin typeface="telegraf"/>
              <a:ea typeface="Open Sans ExtraBold" panose="020B0606030504020204" pitchFamily="34" charset="0"/>
              <a:cs typeface="Open Sans ExtraBold"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D5E63"/>
                </a:solidFill>
                <a:effectLst/>
                <a:uLnTx/>
                <a:uFillTx/>
                <a:latin typeface="Montserrat"/>
                <a:ea typeface="Open Sans ExtraBold"/>
                <a:cs typeface="Open Sans ExtraBold"/>
              </a:rPr>
              <a:t>Kevin Taylor</a:t>
            </a:r>
            <a:r>
              <a:rPr kumimoji="0" lang="en-US" sz="1800" b="0" i="0" u="none" strike="noStrike" kern="1200" cap="none" spc="0" normalizeH="0" baseline="0" noProof="0">
                <a:ln>
                  <a:noFill/>
                </a:ln>
                <a:solidFill>
                  <a:srgbClr val="5D5E63"/>
                </a:solidFill>
                <a:effectLst/>
                <a:uLnTx/>
                <a:uFillTx/>
                <a:latin typeface="Montserrat"/>
                <a:ea typeface="Open Sans Light"/>
                <a:cs typeface="Open Sans Light"/>
              </a:rPr>
              <a:t>, Associate Director</a:t>
            </a:r>
            <a:endParaRPr lang="en-US" sz="1800" b="0" i="0" u="none" strike="noStrike" kern="1200" cap="none" spc="0" normalizeH="0" baseline="0" noProof="0">
              <a:ln>
                <a:noFill/>
              </a:ln>
              <a:solidFill>
                <a:srgbClr val="5D5E63"/>
              </a:solidFill>
              <a:effectLst/>
              <a:uLnTx/>
              <a:uFillTx/>
              <a:latin typeface="Montserrat"/>
              <a:ea typeface="Open Sans Light"/>
              <a:cs typeface="Open Sans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D5E63"/>
                </a:solidFill>
                <a:effectLst/>
                <a:uLnTx/>
                <a:uFillTx/>
                <a:latin typeface="Montserrat"/>
              </a:rPr>
              <a:t>kevin.taylor@svx.ca</a:t>
            </a:r>
            <a:endParaRPr lang="en-US" sz="1800" b="0" i="0" u="none" strike="noStrike" kern="1200" cap="none" spc="0" normalizeH="0" baseline="0" noProof="0">
              <a:ln>
                <a:noFill/>
              </a:ln>
              <a:solidFill>
                <a:srgbClr val="5D5E63"/>
              </a:solidFill>
              <a:effectLst/>
              <a:uLnTx/>
              <a:uFillTx/>
              <a:latin typeface="Montserrat"/>
            </a:endParaRPr>
          </a:p>
        </p:txBody>
      </p:sp>
      <p:pic>
        <p:nvPicPr>
          <p:cNvPr id="10" name="Picture 9">
            <a:extLst>
              <a:ext uri="{FF2B5EF4-FFF2-40B4-BE49-F238E27FC236}">
                <a16:creationId xmlns:a16="http://schemas.microsoft.com/office/drawing/2014/main" id="{A66EF9FB-85AB-4CD7-88D7-AE9F541FAD6B}"/>
              </a:ext>
            </a:extLst>
          </p:cNvPr>
          <p:cNvPicPr>
            <a:picLocks noChangeAspect="1"/>
          </p:cNvPicPr>
          <p:nvPr/>
        </p:nvPicPr>
        <p:blipFill>
          <a:blip r:embed="rId5"/>
          <a:stretch>
            <a:fillRect/>
          </a:stretch>
        </p:blipFill>
        <p:spPr>
          <a:xfrm>
            <a:off x="358135" y="6040291"/>
            <a:ext cx="4477521" cy="457201"/>
          </a:xfrm>
          <a:prstGeom prst="rect">
            <a:avLst/>
          </a:prstGeom>
        </p:spPr>
      </p:pic>
    </p:spTree>
    <p:extLst>
      <p:ext uri="{BB962C8B-B14F-4D97-AF65-F5344CB8AC3E}">
        <p14:creationId xmlns:p14="http://schemas.microsoft.com/office/powerpoint/2010/main" val="364086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23" name="Picture 22">
            <a:extLst>
              <a:ext uri="{FF2B5EF4-FFF2-40B4-BE49-F238E27FC236}">
                <a16:creationId xmlns:a16="http://schemas.microsoft.com/office/drawing/2014/main" id="{21976BF8-82FD-46AC-A6EA-DEAE69CAE0E3}"/>
              </a:ext>
            </a:extLst>
          </p:cNvPr>
          <p:cNvPicPr>
            <a:picLocks noChangeAspect="1"/>
          </p:cNvPicPr>
          <p:nvPr/>
        </p:nvPicPr>
        <p:blipFill rotWithShape="1">
          <a:blip r:embed="rId3">
            <a:alphaModFix amt="50000"/>
          </a:blip>
          <a:srcRect b="24901"/>
          <a:stretch/>
        </p:blipFill>
        <p:spPr>
          <a:xfrm>
            <a:off x="11277600" y="6539399"/>
            <a:ext cx="701088" cy="190635"/>
          </a:xfrm>
          <a:prstGeom prst="rect">
            <a:avLst/>
          </a:prstGeom>
        </p:spPr>
      </p:pic>
      <p:pic>
        <p:nvPicPr>
          <p:cNvPr id="24" name="Picture 4" descr="About Logos - Four Season Greens">
            <a:extLst>
              <a:ext uri="{FF2B5EF4-FFF2-40B4-BE49-F238E27FC236}">
                <a16:creationId xmlns:a16="http://schemas.microsoft.com/office/drawing/2014/main" id="{642130CE-8759-45C1-A6EC-A7B141CDA32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10044358" y="6484865"/>
            <a:ext cx="1054525" cy="31899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3B5B5B9-4133-4E82-BEB0-484EAED72C24}"/>
              </a:ext>
            </a:extLst>
          </p:cNvPr>
          <p:cNvSpPr>
            <a:spLocks noGrp="1"/>
          </p:cNvSpPr>
          <p:nvPr>
            <p:ph type="sldNum" idx="12"/>
          </p:nvPr>
        </p:nvSpPr>
        <p:spPr>
          <a:xfrm>
            <a:off x="5730199" y="6387014"/>
            <a:ext cx="731600" cy="524800"/>
          </a:xfrm>
        </p:spPr>
        <p:txBody>
          <a:bodyPr/>
          <a:lstStyle/>
          <a:p>
            <a:pPr algn="ctr"/>
            <a:fld id="{00000000-1234-1234-1234-123412341234}" type="slidenum">
              <a:rPr lang="en" smtClean="0"/>
              <a:pPr algn="ctr"/>
              <a:t>5</a:t>
            </a:fld>
            <a:endParaRPr lang="en"/>
          </a:p>
        </p:txBody>
      </p:sp>
      <p:sp>
        <p:nvSpPr>
          <p:cNvPr id="8" name="TextBox 7">
            <a:extLst>
              <a:ext uri="{FF2B5EF4-FFF2-40B4-BE49-F238E27FC236}">
                <a16:creationId xmlns:a16="http://schemas.microsoft.com/office/drawing/2014/main" id="{5873E250-3950-4344-8B18-0A76AF005E21}"/>
              </a:ext>
            </a:extLst>
          </p:cNvPr>
          <p:cNvSpPr txBox="1"/>
          <p:nvPr/>
        </p:nvSpPr>
        <p:spPr>
          <a:xfrm>
            <a:off x="637312" y="1882655"/>
            <a:ext cx="11345778"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panose="020B0604020202020204" pitchFamily="34" charset="0"/>
              <a:buChar char="•"/>
            </a:pPr>
            <a:r>
              <a:rPr lang="en-US" sz="2400" b="1">
                <a:latin typeface="Open Sans Light"/>
                <a:ea typeface="Open Sans"/>
                <a:cs typeface="Open Sans"/>
              </a:rPr>
              <a:t>Food Sovereignty </a:t>
            </a:r>
            <a:r>
              <a:rPr lang="en-US" sz="2400">
                <a:latin typeface="Open Sans Light"/>
                <a:ea typeface="Open Sans"/>
                <a:cs typeface="Open Sans"/>
              </a:rPr>
              <a:t>is about the food system in Canada and reshoring our capability to grow, process, and distribute food instead of relying on imports from multi-national Consumer Packaged Goods (CPG) companies.</a:t>
            </a:r>
          </a:p>
          <a:p>
            <a:pPr marL="342900" indent="-342900">
              <a:spcAft>
                <a:spcPts val="1200"/>
              </a:spcAft>
              <a:buFont typeface="Arial" panose="020B0604020202020204" pitchFamily="34" charset="0"/>
              <a:buChar char="•"/>
            </a:pPr>
            <a:endParaRPr lang="en-US" sz="1000">
              <a:latin typeface="Open Sans Light"/>
              <a:ea typeface="Open Sans"/>
              <a:cs typeface="Open Sans"/>
            </a:endParaRPr>
          </a:p>
          <a:p>
            <a:pPr marL="342900" indent="-342900">
              <a:spcAft>
                <a:spcPts val="1200"/>
              </a:spcAft>
              <a:buFont typeface="Arial" panose="020B0604020202020204" pitchFamily="34" charset="0"/>
              <a:buChar char="•"/>
            </a:pPr>
            <a:r>
              <a:rPr lang="en-US" sz="2400" b="1">
                <a:latin typeface="Open Sans Light"/>
                <a:ea typeface="Open Sans"/>
                <a:cs typeface="Open Sans"/>
              </a:rPr>
              <a:t>Food security </a:t>
            </a:r>
            <a:r>
              <a:rPr lang="en-US" sz="2400">
                <a:latin typeface="Open Sans Light"/>
                <a:ea typeface="Open Sans"/>
                <a:cs typeface="Open Sans"/>
              </a:rPr>
              <a:t>is ensuring everyone has access to the affordable food they need. </a:t>
            </a:r>
          </a:p>
          <a:p>
            <a:pPr>
              <a:spcAft>
                <a:spcPts val="1200"/>
              </a:spcAft>
            </a:pPr>
            <a:endParaRPr lang="en-US" sz="2400">
              <a:latin typeface="Open Sans Light"/>
              <a:ea typeface="Open Sans"/>
              <a:cs typeface="Open Sans"/>
            </a:endParaRPr>
          </a:p>
        </p:txBody>
      </p:sp>
      <p:sp>
        <p:nvSpPr>
          <p:cNvPr id="11" name="Title 1">
            <a:extLst>
              <a:ext uri="{FF2B5EF4-FFF2-40B4-BE49-F238E27FC236}">
                <a16:creationId xmlns:a16="http://schemas.microsoft.com/office/drawing/2014/main" id="{2050664A-D910-4C01-8913-557E33EAA2D4}"/>
              </a:ext>
            </a:extLst>
          </p:cNvPr>
          <p:cNvSpPr txBox="1">
            <a:spLocks/>
          </p:cNvSpPr>
          <p:nvPr/>
        </p:nvSpPr>
        <p:spPr>
          <a:xfrm>
            <a:off x="457201" y="1064003"/>
            <a:ext cx="10299698" cy="908049"/>
          </a:xfrm>
          <a:prstGeom prst="rect">
            <a:avLst/>
          </a:prstGeom>
        </p:spPr>
        <p:txBody>
          <a:bodyPr spcFirstLastPara="1" vert="horz" wrap="square" lIns="121900" tIns="121900" rIns="121900" bIns="121900" rtlCol="0" anchor="t" anchorCtr="0">
            <a:normAutofit/>
          </a:bodyPr>
          <a:lstStyle>
            <a:defPPr>
              <a:defRPr lang="en-US"/>
            </a:defPPr>
            <a:lvl1pPr lvl="0" defTabSz="685800">
              <a:lnSpc>
                <a:spcPct val="90000"/>
              </a:lnSpc>
              <a:spcBef>
                <a:spcPts val="0"/>
              </a:spcBef>
              <a:spcAft>
                <a:spcPts val="0"/>
              </a:spcAft>
              <a:buClrTx/>
              <a:buSzPts val="2800"/>
              <a:buFontTx/>
              <a:buNone/>
              <a:defRPr sz="2000" b="1" i="1">
                <a:solidFill>
                  <a:srgbClr val="5D5E63"/>
                </a:solidFill>
                <a:latin typeface="Open Sans"/>
                <a:ea typeface="Open Sans"/>
                <a:cs typeface="Open Sans"/>
              </a:defRPr>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a:r>
              <a:rPr lang="en-US"/>
              <a:t>Setting the Stage</a:t>
            </a:r>
          </a:p>
          <a:p>
            <a:endParaRPr lang="en-US"/>
          </a:p>
        </p:txBody>
      </p:sp>
      <p:cxnSp>
        <p:nvCxnSpPr>
          <p:cNvPr id="9" name="Straight Connector 8">
            <a:extLst>
              <a:ext uri="{FF2B5EF4-FFF2-40B4-BE49-F238E27FC236}">
                <a16:creationId xmlns:a16="http://schemas.microsoft.com/office/drawing/2014/main" id="{7DC918FA-A890-44F7-8E82-F69EFAE047B5}"/>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8B49795-F89B-419F-890E-5034E6E67165}"/>
              </a:ext>
            </a:extLst>
          </p:cNvPr>
          <p:cNvSpPr>
            <a:spLocks noGrp="1"/>
          </p:cNvSpPr>
          <p:nvPr>
            <p:ph type="title"/>
          </p:nvPr>
        </p:nvSpPr>
        <p:spPr>
          <a:xfrm>
            <a:off x="457201" y="300039"/>
            <a:ext cx="9155722" cy="68103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3200">
                <a:solidFill>
                  <a:srgbClr val="699433"/>
                </a:solidFill>
                <a:latin typeface="Montserrat"/>
                <a:ea typeface="+mj-ea"/>
                <a:cs typeface="+mj-cs"/>
              </a:rPr>
              <a:t>Food Sovereignty vs Food Security</a:t>
            </a:r>
          </a:p>
        </p:txBody>
      </p:sp>
      <p:sp>
        <p:nvSpPr>
          <p:cNvPr id="10" name="Rectangle 9">
            <a:extLst>
              <a:ext uri="{FF2B5EF4-FFF2-40B4-BE49-F238E27FC236}">
                <a16:creationId xmlns:a16="http://schemas.microsoft.com/office/drawing/2014/main" id="{D3881B0D-64C6-49BC-A574-537E3E8230AE}"/>
              </a:ext>
            </a:extLst>
          </p:cNvPr>
          <p:cNvSpPr/>
          <p:nvPr/>
        </p:nvSpPr>
        <p:spPr>
          <a:xfrm>
            <a:off x="0" y="4677508"/>
            <a:ext cx="12192001" cy="16259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rial"/>
                <a:ea typeface="+mn-ea"/>
                <a:cs typeface="+mn-cs"/>
              </a:rPr>
              <a:t>Strengthening Canada’s Food Sovereignty is a Critical Step of </a:t>
            </a:r>
            <a:br>
              <a:rPr kumimoji="0" lang="en-US" sz="2800" b="0" i="0" u="none" strike="noStrike" kern="1200" cap="none" spc="0" normalizeH="0" baseline="0" noProof="0">
                <a:ln>
                  <a:noFill/>
                </a:ln>
                <a:solidFill>
                  <a:srgbClr val="FFFFFF"/>
                </a:solidFill>
                <a:effectLst/>
                <a:uLnTx/>
                <a:uFillTx/>
                <a:latin typeface="Arial"/>
                <a:ea typeface="+mn-ea"/>
                <a:cs typeface="+mn-cs"/>
              </a:rPr>
            </a:br>
            <a:r>
              <a:rPr kumimoji="0" lang="en-US" sz="2800" b="0" i="0" u="none" strike="noStrike" kern="1200" cap="none" spc="0" normalizeH="0" baseline="0" noProof="0">
                <a:ln>
                  <a:noFill/>
                </a:ln>
                <a:solidFill>
                  <a:srgbClr val="FFFFFF"/>
                </a:solidFill>
                <a:effectLst/>
                <a:uLnTx/>
                <a:uFillTx/>
                <a:latin typeface="Arial"/>
                <a:ea typeface="+mn-ea"/>
                <a:cs typeface="+mn-cs"/>
              </a:rPr>
              <a:t>Providing Food Security by Regaining Control of our Food Supply.</a:t>
            </a:r>
          </a:p>
        </p:txBody>
      </p:sp>
    </p:spTree>
    <p:extLst>
      <p:ext uri="{BB962C8B-B14F-4D97-AF65-F5344CB8AC3E}">
        <p14:creationId xmlns:p14="http://schemas.microsoft.com/office/powerpoint/2010/main" val="343747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descr="Packing Box Open with solid fill">
            <a:extLst>
              <a:ext uri="{FF2B5EF4-FFF2-40B4-BE49-F238E27FC236}">
                <a16:creationId xmlns:a16="http://schemas.microsoft.com/office/drawing/2014/main" id="{6A3ABA5C-51BD-8E87-82AD-5FFC6748F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3885" y="2300012"/>
            <a:ext cx="913894" cy="913894"/>
          </a:xfrm>
          <a:prstGeom prst="rect">
            <a:avLst/>
          </a:prstGeom>
        </p:spPr>
      </p:pic>
      <p:pic>
        <p:nvPicPr>
          <p:cNvPr id="27" name="Graphic 26" descr="Shopping cart with solid fill">
            <a:extLst>
              <a:ext uri="{FF2B5EF4-FFF2-40B4-BE49-F238E27FC236}">
                <a16:creationId xmlns:a16="http://schemas.microsoft.com/office/drawing/2014/main" id="{9DE7B404-A0DC-10AA-50B6-CB94C2DBD3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8185" y="2353560"/>
            <a:ext cx="806796" cy="806796"/>
          </a:xfrm>
          <a:prstGeom prst="rect">
            <a:avLst/>
          </a:prstGeom>
        </p:spPr>
      </p:pic>
      <p:pic>
        <p:nvPicPr>
          <p:cNvPr id="29" name="Graphic 28" descr="Crops with solid fill">
            <a:extLst>
              <a:ext uri="{FF2B5EF4-FFF2-40B4-BE49-F238E27FC236}">
                <a16:creationId xmlns:a16="http://schemas.microsoft.com/office/drawing/2014/main" id="{1AAF8F9A-6E7A-565D-D097-4FA64F9AA7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1771" y="2190780"/>
            <a:ext cx="1132359" cy="1132359"/>
          </a:xfrm>
          <a:prstGeom prst="rect">
            <a:avLst/>
          </a:prstGeom>
        </p:spPr>
      </p:pic>
      <p:sp>
        <p:nvSpPr>
          <p:cNvPr id="30" name="Flowchart: Connector 29">
            <a:extLst>
              <a:ext uri="{FF2B5EF4-FFF2-40B4-BE49-F238E27FC236}">
                <a16:creationId xmlns:a16="http://schemas.microsoft.com/office/drawing/2014/main" id="{7D853A70-6B15-B91F-2A87-C1B4132A4337}"/>
              </a:ext>
            </a:extLst>
          </p:cNvPr>
          <p:cNvSpPr/>
          <p:nvPr/>
        </p:nvSpPr>
        <p:spPr>
          <a:xfrm>
            <a:off x="1484214" y="3502549"/>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31" name="Flowchart: Connector 30">
            <a:extLst>
              <a:ext uri="{FF2B5EF4-FFF2-40B4-BE49-F238E27FC236}">
                <a16:creationId xmlns:a16="http://schemas.microsoft.com/office/drawing/2014/main" id="{8766612E-A8F7-3F14-7070-04CA33B128E2}"/>
              </a:ext>
            </a:extLst>
          </p:cNvPr>
          <p:cNvSpPr/>
          <p:nvPr/>
        </p:nvSpPr>
        <p:spPr>
          <a:xfrm>
            <a:off x="3725123" y="3493445"/>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32" name="Flowchart: Connector 31">
            <a:extLst>
              <a:ext uri="{FF2B5EF4-FFF2-40B4-BE49-F238E27FC236}">
                <a16:creationId xmlns:a16="http://schemas.microsoft.com/office/drawing/2014/main" id="{6A7B7CC2-9993-60CE-5444-F0467AB2699A}"/>
              </a:ext>
            </a:extLst>
          </p:cNvPr>
          <p:cNvSpPr/>
          <p:nvPr/>
        </p:nvSpPr>
        <p:spPr>
          <a:xfrm>
            <a:off x="6037096" y="3477615"/>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cxnSp>
        <p:nvCxnSpPr>
          <p:cNvPr id="36" name="Straight Arrow Connector 35">
            <a:extLst>
              <a:ext uri="{FF2B5EF4-FFF2-40B4-BE49-F238E27FC236}">
                <a16:creationId xmlns:a16="http://schemas.microsoft.com/office/drawing/2014/main" id="{65CEC9FA-07F8-8CBC-5E39-18FFE09A9439}"/>
              </a:ext>
            </a:extLst>
          </p:cNvPr>
          <p:cNvCxnSpPr>
            <a:cxnSpLocks/>
          </p:cNvCxnSpPr>
          <p:nvPr/>
        </p:nvCxnSpPr>
        <p:spPr>
          <a:xfrm>
            <a:off x="2333962" y="3585006"/>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19A46EC-F28A-FCA0-ADB8-3242D9F0DF12}"/>
              </a:ext>
            </a:extLst>
          </p:cNvPr>
          <p:cNvSpPr txBox="1"/>
          <p:nvPr/>
        </p:nvSpPr>
        <p:spPr>
          <a:xfrm>
            <a:off x="1051758" y="3824695"/>
            <a:ext cx="1032386"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FARMING</a:t>
            </a:r>
          </a:p>
        </p:txBody>
      </p:sp>
      <p:sp>
        <p:nvSpPr>
          <p:cNvPr id="42" name="TextBox 41">
            <a:extLst>
              <a:ext uri="{FF2B5EF4-FFF2-40B4-BE49-F238E27FC236}">
                <a16:creationId xmlns:a16="http://schemas.microsoft.com/office/drawing/2014/main" id="{D4D83B3A-0057-BAE8-D64A-FE72FBBE4DC9}"/>
              </a:ext>
            </a:extLst>
          </p:cNvPr>
          <p:cNvSpPr txBox="1"/>
          <p:nvPr/>
        </p:nvSpPr>
        <p:spPr>
          <a:xfrm>
            <a:off x="2906004" y="3824695"/>
            <a:ext cx="1805709"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PROCESSING</a:t>
            </a:r>
          </a:p>
        </p:txBody>
      </p:sp>
      <p:sp>
        <p:nvSpPr>
          <p:cNvPr id="43" name="TextBox 42">
            <a:extLst>
              <a:ext uri="{FF2B5EF4-FFF2-40B4-BE49-F238E27FC236}">
                <a16:creationId xmlns:a16="http://schemas.microsoft.com/office/drawing/2014/main" id="{9A2BD4B8-7CF0-B62A-B8B1-2F37CCF5E51E}"/>
              </a:ext>
            </a:extLst>
          </p:cNvPr>
          <p:cNvSpPr txBox="1"/>
          <p:nvPr/>
        </p:nvSpPr>
        <p:spPr>
          <a:xfrm>
            <a:off x="5357211" y="3824695"/>
            <a:ext cx="1527243"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PACKAGING</a:t>
            </a:r>
          </a:p>
        </p:txBody>
      </p:sp>
      <p:sp>
        <p:nvSpPr>
          <p:cNvPr id="44" name="TextBox 43">
            <a:extLst>
              <a:ext uri="{FF2B5EF4-FFF2-40B4-BE49-F238E27FC236}">
                <a16:creationId xmlns:a16="http://schemas.microsoft.com/office/drawing/2014/main" id="{646C5358-97AF-77A7-8902-AA8E30B8D34A}"/>
              </a:ext>
            </a:extLst>
          </p:cNvPr>
          <p:cNvSpPr txBox="1"/>
          <p:nvPr/>
        </p:nvSpPr>
        <p:spPr>
          <a:xfrm>
            <a:off x="9916980" y="3822451"/>
            <a:ext cx="1229206"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RETAIL</a:t>
            </a:r>
          </a:p>
        </p:txBody>
      </p:sp>
      <p:sp>
        <p:nvSpPr>
          <p:cNvPr id="45" name="TextBox 44">
            <a:extLst>
              <a:ext uri="{FF2B5EF4-FFF2-40B4-BE49-F238E27FC236}">
                <a16:creationId xmlns:a16="http://schemas.microsoft.com/office/drawing/2014/main" id="{A8BEBFBC-A849-2608-6F66-FD0199296A26}"/>
              </a:ext>
            </a:extLst>
          </p:cNvPr>
          <p:cNvSpPr txBox="1"/>
          <p:nvPr/>
        </p:nvSpPr>
        <p:spPr>
          <a:xfrm>
            <a:off x="7666368" y="3821965"/>
            <a:ext cx="1527243"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DISTRIBUTION</a:t>
            </a:r>
          </a:p>
        </p:txBody>
      </p:sp>
      <p:sp>
        <p:nvSpPr>
          <p:cNvPr id="59" name="Flowchart: Connector 58">
            <a:extLst>
              <a:ext uri="{FF2B5EF4-FFF2-40B4-BE49-F238E27FC236}">
                <a16:creationId xmlns:a16="http://schemas.microsoft.com/office/drawing/2014/main" id="{56C76755-D427-FA7E-395D-8A040A858750}"/>
              </a:ext>
            </a:extLst>
          </p:cNvPr>
          <p:cNvSpPr/>
          <p:nvPr/>
        </p:nvSpPr>
        <p:spPr>
          <a:xfrm>
            <a:off x="8346253" y="3453104"/>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60" name="Flowchart: Connector 59">
            <a:extLst>
              <a:ext uri="{FF2B5EF4-FFF2-40B4-BE49-F238E27FC236}">
                <a16:creationId xmlns:a16="http://schemas.microsoft.com/office/drawing/2014/main" id="{2A76090F-CF3C-720E-02EF-167C95F3CE03}"/>
              </a:ext>
            </a:extLst>
          </p:cNvPr>
          <p:cNvSpPr/>
          <p:nvPr/>
        </p:nvSpPr>
        <p:spPr>
          <a:xfrm>
            <a:off x="10447848" y="3493760"/>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cxnSp>
        <p:nvCxnSpPr>
          <p:cNvPr id="68" name="Straight Arrow Connector 67">
            <a:extLst>
              <a:ext uri="{FF2B5EF4-FFF2-40B4-BE49-F238E27FC236}">
                <a16:creationId xmlns:a16="http://schemas.microsoft.com/office/drawing/2014/main" id="{C71B25F1-57CE-D436-8161-93764D91FD03}"/>
              </a:ext>
            </a:extLst>
          </p:cNvPr>
          <p:cNvCxnSpPr>
            <a:cxnSpLocks/>
          </p:cNvCxnSpPr>
          <p:nvPr/>
        </p:nvCxnSpPr>
        <p:spPr>
          <a:xfrm>
            <a:off x="4574871" y="3578747"/>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35AC6B8-4916-5E4E-C907-E1C438E3ACD4}"/>
              </a:ext>
            </a:extLst>
          </p:cNvPr>
          <p:cNvCxnSpPr>
            <a:cxnSpLocks/>
          </p:cNvCxnSpPr>
          <p:nvPr/>
        </p:nvCxnSpPr>
        <p:spPr>
          <a:xfrm>
            <a:off x="6815780" y="3558002"/>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CC8900B-A0E1-EBBA-ACBF-A4B4DFAF9CDC}"/>
              </a:ext>
            </a:extLst>
          </p:cNvPr>
          <p:cNvCxnSpPr>
            <a:cxnSpLocks/>
          </p:cNvCxnSpPr>
          <p:nvPr/>
        </p:nvCxnSpPr>
        <p:spPr>
          <a:xfrm>
            <a:off x="9046643" y="3573831"/>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 name="Graphic 3" descr="Truck with solid fill">
            <a:extLst>
              <a:ext uri="{FF2B5EF4-FFF2-40B4-BE49-F238E27FC236}">
                <a16:creationId xmlns:a16="http://schemas.microsoft.com/office/drawing/2014/main" id="{AEE8B0A2-4082-CF08-F3A1-38FFCD9D1F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98318" y="2225288"/>
            <a:ext cx="1063342" cy="1063342"/>
          </a:xfrm>
          <a:prstGeom prst="rect">
            <a:avLst/>
          </a:prstGeom>
        </p:spPr>
      </p:pic>
      <p:pic>
        <p:nvPicPr>
          <p:cNvPr id="5" name="Graphic 5" descr="Gears with solid fill">
            <a:extLst>
              <a:ext uri="{FF2B5EF4-FFF2-40B4-BE49-F238E27FC236}">
                <a16:creationId xmlns:a16="http://schemas.microsoft.com/office/drawing/2014/main" id="{1965DCEA-D37A-E8F9-3513-E9572577E8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39759" y="2224684"/>
            <a:ext cx="1127760" cy="1107440"/>
          </a:xfrm>
          <a:prstGeom prst="rect">
            <a:avLst/>
          </a:prstGeom>
        </p:spPr>
      </p:pic>
      <p:sp>
        <p:nvSpPr>
          <p:cNvPr id="11" name="TextBox 10">
            <a:extLst>
              <a:ext uri="{FF2B5EF4-FFF2-40B4-BE49-F238E27FC236}">
                <a16:creationId xmlns:a16="http://schemas.microsoft.com/office/drawing/2014/main" id="{E1F8AC7E-2CA2-9961-116D-9426407FBE56}"/>
              </a:ext>
            </a:extLst>
          </p:cNvPr>
          <p:cNvSpPr txBox="1"/>
          <p:nvPr/>
        </p:nvSpPr>
        <p:spPr>
          <a:xfrm>
            <a:off x="751378" y="5063493"/>
            <a:ext cx="1698815"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Synthetic Fertilizers </a:t>
            </a:r>
          </a:p>
        </p:txBody>
      </p:sp>
      <p:sp>
        <p:nvSpPr>
          <p:cNvPr id="13" name="TextBox 12">
            <a:extLst>
              <a:ext uri="{FF2B5EF4-FFF2-40B4-BE49-F238E27FC236}">
                <a16:creationId xmlns:a16="http://schemas.microsoft.com/office/drawing/2014/main" id="{9563BCE3-98E6-8039-3FE2-05B700A11978}"/>
              </a:ext>
            </a:extLst>
          </p:cNvPr>
          <p:cNvSpPr txBox="1"/>
          <p:nvPr/>
        </p:nvSpPr>
        <p:spPr>
          <a:xfrm>
            <a:off x="765582" y="5428317"/>
            <a:ext cx="1962109"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Manure Management </a:t>
            </a:r>
          </a:p>
        </p:txBody>
      </p:sp>
      <p:sp>
        <p:nvSpPr>
          <p:cNvPr id="15" name="TextBox 14">
            <a:extLst>
              <a:ext uri="{FF2B5EF4-FFF2-40B4-BE49-F238E27FC236}">
                <a16:creationId xmlns:a16="http://schemas.microsoft.com/office/drawing/2014/main" id="{9BE0EE67-1BAC-C6C9-51D4-ECA19076CFA0}"/>
              </a:ext>
            </a:extLst>
          </p:cNvPr>
          <p:cNvSpPr txBox="1"/>
          <p:nvPr/>
        </p:nvSpPr>
        <p:spPr>
          <a:xfrm>
            <a:off x="815034" y="5839367"/>
            <a:ext cx="1573329"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Farm Machinery</a:t>
            </a:r>
          </a:p>
        </p:txBody>
      </p:sp>
      <p:sp>
        <p:nvSpPr>
          <p:cNvPr id="17" name="TextBox 16">
            <a:extLst>
              <a:ext uri="{FF2B5EF4-FFF2-40B4-BE49-F238E27FC236}">
                <a16:creationId xmlns:a16="http://schemas.microsoft.com/office/drawing/2014/main" id="{A617EAD4-BFA4-EE33-14C3-6DD6C232DA25}"/>
              </a:ext>
            </a:extLst>
          </p:cNvPr>
          <p:cNvSpPr txBox="1"/>
          <p:nvPr/>
        </p:nvSpPr>
        <p:spPr>
          <a:xfrm>
            <a:off x="767073" y="4688610"/>
            <a:ext cx="1725640"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Enteric Fermentation</a:t>
            </a:r>
          </a:p>
        </p:txBody>
      </p:sp>
      <p:sp>
        <p:nvSpPr>
          <p:cNvPr id="19" name="TextBox 18">
            <a:extLst>
              <a:ext uri="{FF2B5EF4-FFF2-40B4-BE49-F238E27FC236}">
                <a16:creationId xmlns:a16="http://schemas.microsoft.com/office/drawing/2014/main" id="{B389A0C0-2451-91BC-AE5E-C4047778CF6F}"/>
              </a:ext>
            </a:extLst>
          </p:cNvPr>
          <p:cNvSpPr txBox="1"/>
          <p:nvPr/>
        </p:nvSpPr>
        <p:spPr>
          <a:xfrm>
            <a:off x="2416831" y="4709879"/>
            <a:ext cx="2628879" cy="276999"/>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Industrial Processes</a:t>
            </a:r>
          </a:p>
        </p:txBody>
      </p:sp>
      <p:sp>
        <p:nvSpPr>
          <p:cNvPr id="21" name="TextBox 20">
            <a:extLst>
              <a:ext uri="{FF2B5EF4-FFF2-40B4-BE49-F238E27FC236}">
                <a16:creationId xmlns:a16="http://schemas.microsoft.com/office/drawing/2014/main" id="{5C744393-1652-CA28-7C21-F52BA035A285}"/>
              </a:ext>
            </a:extLst>
          </p:cNvPr>
          <p:cNvSpPr txBox="1"/>
          <p:nvPr/>
        </p:nvSpPr>
        <p:spPr>
          <a:xfrm>
            <a:off x="2753807" y="5029869"/>
            <a:ext cx="1850617" cy="276999"/>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Energy Use</a:t>
            </a:r>
          </a:p>
        </p:txBody>
      </p:sp>
      <p:sp>
        <p:nvSpPr>
          <p:cNvPr id="23" name="TextBox 22">
            <a:extLst>
              <a:ext uri="{FF2B5EF4-FFF2-40B4-BE49-F238E27FC236}">
                <a16:creationId xmlns:a16="http://schemas.microsoft.com/office/drawing/2014/main" id="{45B38261-2022-BD9A-015D-DE008079CBA9}"/>
              </a:ext>
            </a:extLst>
          </p:cNvPr>
          <p:cNvSpPr txBox="1"/>
          <p:nvPr/>
        </p:nvSpPr>
        <p:spPr>
          <a:xfrm>
            <a:off x="2723335" y="5426377"/>
            <a:ext cx="2059766" cy="276999"/>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Waste Management</a:t>
            </a:r>
          </a:p>
        </p:txBody>
      </p:sp>
      <p:sp>
        <p:nvSpPr>
          <p:cNvPr id="26" name="TextBox 25">
            <a:extLst>
              <a:ext uri="{FF2B5EF4-FFF2-40B4-BE49-F238E27FC236}">
                <a16:creationId xmlns:a16="http://schemas.microsoft.com/office/drawing/2014/main" id="{AAD9F6B6-51AD-E7B9-849C-AACF2AD9E764}"/>
              </a:ext>
            </a:extLst>
          </p:cNvPr>
          <p:cNvSpPr txBox="1"/>
          <p:nvPr/>
        </p:nvSpPr>
        <p:spPr>
          <a:xfrm>
            <a:off x="3211038" y="5840131"/>
            <a:ext cx="1132359"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Refrigerants</a:t>
            </a:r>
            <a:endParaRPr lang="en-CA" sz="1200">
              <a:solidFill>
                <a:schemeClr val="tx1">
                  <a:lumMod val="95000"/>
                  <a:lumOff val="5000"/>
                </a:schemeClr>
              </a:solidFill>
            </a:endParaRPr>
          </a:p>
        </p:txBody>
      </p:sp>
      <p:sp>
        <p:nvSpPr>
          <p:cNvPr id="47" name="TextBox 46">
            <a:extLst>
              <a:ext uri="{FF2B5EF4-FFF2-40B4-BE49-F238E27FC236}">
                <a16:creationId xmlns:a16="http://schemas.microsoft.com/office/drawing/2014/main" id="{86B43292-6461-85DD-A12A-5C9757301E8F}"/>
              </a:ext>
            </a:extLst>
          </p:cNvPr>
          <p:cNvSpPr txBox="1"/>
          <p:nvPr/>
        </p:nvSpPr>
        <p:spPr>
          <a:xfrm>
            <a:off x="5085406" y="4681705"/>
            <a:ext cx="2070853"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Unsustainable Packaging Materials</a:t>
            </a:r>
            <a:endParaRPr lang="en-CA" sz="1200">
              <a:solidFill>
                <a:schemeClr val="tx1">
                  <a:lumMod val="95000"/>
                  <a:lumOff val="5000"/>
                </a:schemeClr>
              </a:solidFill>
            </a:endParaRPr>
          </a:p>
        </p:txBody>
      </p:sp>
      <p:sp>
        <p:nvSpPr>
          <p:cNvPr id="49" name="TextBox 48">
            <a:extLst>
              <a:ext uri="{FF2B5EF4-FFF2-40B4-BE49-F238E27FC236}">
                <a16:creationId xmlns:a16="http://schemas.microsoft.com/office/drawing/2014/main" id="{DCD3EAC4-1748-9CC5-F52C-8A0E444E6BA2}"/>
              </a:ext>
            </a:extLst>
          </p:cNvPr>
          <p:cNvSpPr txBox="1"/>
          <p:nvPr/>
        </p:nvSpPr>
        <p:spPr>
          <a:xfrm>
            <a:off x="5240555" y="5292493"/>
            <a:ext cx="1760554"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Resource Intensive Printing</a:t>
            </a:r>
          </a:p>
        </p:txBody>
      </p:sp>
      <p:sp>
        <p:nvSpPr>
          <p:cNvPr id="51" name="TextBox 50">
            <a:extLst>
              <a:ext uri="{FF2B5EF4-FFF2-40B4-BE49-F238E27FC236}">
                <a16:creationId xmlns:a16="http://schemas.microsoft.com/office/drawing/2014/main" id="{208205F2-9457-4C8F-1F20-EB280F60F978}"/>
              </a:ext>
            </a:extLst>
          </p:cNvPr>
          <p:cNvSpPr txBox="1"/>
          <p:nvPr/>
        </p:nvSpPr>
        <p:spPr>
          <a:xfrm>
            <a:off x="4952926" y="5804472"/>
            <a:ext cx="2335813"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Lack of Proper Disposal &amp; Reuse</a:t>
            </a:r>
          </a:p>
        </p:txBody>
      </p:sp>
      <p:sp>
        <p:nvSpPr>
          <p:cNvPr id="53" name="TextBox 52">
            <a:extLst>
              <a:ext uri="{FF2B5EF4-FFF2-40B4-BE49-F238E27FC236}">
                <a16:creationId xmlns:a16="http://schemas.microsoft.com/office/drawing/2014/main" id="{311099FB-90E8-BE3D-DFD5-7AB096774FA4}"/>
              </a:ext>
            </a:extLst>
          </p:cNvPr>
          <p:cNvSpPr txBox="1"/>
          <p:nvPr/>
        </p:nvSpPr>
        <p:spPr>
          <a:xfrm>
            <a:off x="7410402" y="4596277"/>
            <a:ext cx="2039175"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Energy Inefficient Transportation Fleet</a:t>
            </a:r>
          </a:p>
        </p:txBody>
      </p:sp>
      <p:sp>
        <p:nvSpPr>
          <p:cNvPr id="55" name="TextBox 54">
            <a:extLst>
              <a:ext uri="{FF2B5EF4-FFF2-40B4-BE49-F238E27FC236}">
                <a16:creationId xmlns:a16="http://schemas.microsoft.com/office/drawing/2014/main" id="{7C282C48-A5F9-B06F-BAF2-BD5D9644B464}"/>
              </a:ext>
            </a:extLst>
          </p:cNvPr>
          <p:cNvSpPr txBox="1"/>
          <p:nvPr/>
        </p:nvSpPr>
        <p:spPr>
          <a:xfrm>
            <a:off x="7529414" y="5338325"/>
            <a:ext cx="1801151"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Fragmented Supply Chains</a:t>
            </a:r>
          </a:p>
        </p:txBody>
      </p:sp>
      <p:sp>
        <p:nvSpPr>
          <p:cNvPr id="57" name="TextBox 56">
            <a:extLst>
              <a:ext uri="{FF2B5EF4-FFF2-40B4-BE49-F238E27FC236}">
                <a16:creationId xmlns:a16="http://schemas.microsoft.com/office/drawing/2014/main" id="{200828CC-7047-360E-EE0B-D6B21CA23FE8}"/>
              </a:ext>
            </a:extLst>
          </p:cNvPr>
          <p:cNvSpPr txBox="1"/>
          <p:nvPr/>
        </p:nvSpPr>
        <p:spPr>
          <a:xfrm>
            <a:off x="8876109" y="5308764"/>
            <a:ext cx="3141849" cy="615553"/>
          </a:xfrm>
          <a:prstGeom prst="rect">
            <a:avLst/>
          </a:prstGeom>
          <a:noFill/>
        </p:spPr>
        <p:txBody>
          <a:bodyPr wrap="square" lIns="60960" tIns="30480" rIns="60960" bIns="30480" anchor="t">
            <a:spAutoFit/>
          </a:bodyPr>
          <a:lstStyle/>
          <a:p>
            <a:pPr algn="ctr"/>
            <a:r>
              <a:rPr lang="en-CA" sz="1200">
                <a:solidFill>
                  <a:schemeClr val="tx1">
                    <a:lumMod val="95000"/>
                    <a:lumOff val="5000"/>
                  </a:schemeClr>
                </a:solidFill>
                <a:latin typeface="Open Sans"/>
                <a:ea typeface="Open Sans"/>
                <a:cs typeface="Open Sans"/>
              </a:rPr>
              <a:t>Food Waste</a:t>
            </a:r>
          </a:p>
          <a:p>
            <a:pPr algn="ctr"/>
            <a:endPar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CA" sz="1200">
                <a:solidFill>
                  <a:schemeClr val="tx1">
                    <a:lumMod val="95000"/>
                    <a:lumOff val="5000"/>
                  </a:schemeClr>
                </a:solidFill>
                <a:latin typeface="Open Sans"/>
                <a:ea typeface="Open Sans"/>
                <a:cs typeface="Open Sans"/>
              </a:rPr>
              <a:t>Alternative Proteins</a:t>
            </a:r>
            <a:endPar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a:extLst>
              <a:ext uri="{FF2B5EF4-FFF2-40B4-BE49-F238E27FC236}">
                <a16:creationId xmlns:a16="http://schemas.microsoft.com/office/drawing/2014/main" id="{11BDF4D1-1B04-234D-5413-202DDD604703}"/>
              </a:ext>
            </a:extLst>
          </p:cNvPr>
          <p:cNvSpPr txBox="1"/>
          <p:nvPr/>
        </p:nvSpPr>
        <p:spPr>
          <a:xfrm>
            <a:off x="9775169" y="4584288"/>
            <a:ext cx="1397896"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Energy Use in Stores</a:t>
            </a:r>
          </a:p>
        </p:txBody>
      </p:sp>
      <p:cxnSp>
        <p:nvCxnSpPr>
          <p:cNvPr id="63" name="Straight Connector 62">
            <a:extLst>
              <a:ext uri="{FF2B5EF4-FFF2-40B4-BE49-F238E27FC236}">
                <a16:creationId xmlns:a16="http://schemas.microsoft.com/office/drawing/2014/main" id="{A849C82E-EAAE-88E2-2D9C-727705EE3837}"/>
              </a:ext>
            </a:extLst>
          </p:cNvPr>
          <p:cNvCxnSpPr/>
          <p:nvPr/>
        </p:nvCxnSpPr>
        <p:spPr>
          <a:xfrm>
            <a:off x="2753807" y="4719957"/>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1BE0B12-D5F6-E2B8-2D85-FE6DB6A13C82}"/>
              </a:ext>
            </a:extLst>
          </p:cNvPr>
          <p:cNvCxnSpPr/>
          <p:nvPr/>
        </p:nvCxnSpPr>
        <p:spPr>
          <a:xfrm>
            <a:off x="4857079" y="4742524"/>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80B87D7-9F7C-5D7A-8BCD-5300F536FBE2}"/>
              </a:ext>
            </a:extLst>
          </p:cNvPr>
          <p:cNvCxnSpPr/>
          <p:nvPr/>
        </p:nvCxnSpPr>
        <p:spPr>
          <a:xfrm>
            <a:off x="7390821" y="4709879"/>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4F2C789-E183-95CC-22CD-3C3C0B832B10}"/>
              </a:ext>
            </a:extLst>
          </p:cNvPr>
          <p:cNvCxnSpPr/>
          <p:nvPr/>
        </p:nvCxnSpPr>
        <p:spPr>
          <a:xfrm>
            <a:off x="9494092" y="4640627"/>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FA9D4602-1F9C-4B5B-A3DC-DB8E7768285E}"/>
              </a:ext>
            </a:extLst>
          </p:cNvPr>
          <p:cNvPicPr>
            <a:picLocks noChangeAspect="1"/>
          </p:cNvPicPr>
          <p:nvPr/>
        </p:nvPicPr>
        <p:blipFill rotWithShape="1">
          <a:blip r:embed="rId13">
            <a:alphaModFix amt="50000"/>
          </a:blip>
          <a:srcRect b="24901"/>
          <a:stretch/>
        </p:blipFill>
        <p:spPr>
          <a:xfrm>
            <a:off x="11277600" y="6539399"/>
            <a:ext cx="701088" cy="190635"/>
          </a:xfrm>
          <a:prstGeom prst="rect">
            <a:avLst/>
          </a:prstGeom>
        </p:spPr>
      </p:pic>
      <p:pic>
        <p:nvPicPr>
          <p:cNvPr id="48" name="Picture 4" descr="About Logos - Four Season Greens">
            <a:extLst>
              <a:ext uri="{FF2B5EF4-FFF2-40B4-BE49-F238E27FC236}">
                <a16:creationId xmlns:a16="http://schemas.microsoft.com/office/drawing/2014/main" id="{4A5C1B13-0D20-4B42-AB84-B2265EFAB9D9}"/>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10044358" y="6484865"/>
            <a:ext cx="1054525" cy="318994"/>
          </a:xfrm>
          <a:prstGeom prst="rect">
            <a:avLst/>
          </a:prstGeom>
          <a:noFill/>
          <a:extLst>
            <a:ext uri="{909E8E84-426E-40DD-AFC4-6F175D3DCCD1}">
              <a14:hiddenFill xmlns:a14="http://schemas.microsoft.com/office/drawing/2010/main">
                <a:solidFill>
                  <a:srgbClr val="FFFFFF"/>
                </a:solidFill>
              </a14:hiddenFill>
            </a:ext>
          </a:extLst>
        </p:spPr>
      </p:pic>
      <p:sp>
        <p:nvSpPr>
          <p:cNvPr id="50" name="Title 1">
            <a:extLst>
              <a:ext uri="{FF2B5EF4-FFF2-40B4-BE49-F238E27FC236}">
                <a16:creationId xmlns:a16="http://schemas.microsoft.com/office/drawing/2014/main" id="{80DB99C5-4770-4482-A533-98195BCB7382}"/>
              </a:ext>
            </a:extLst>
          </p:cNvPr>
          <p:cNvSpPr txBox="1">
            <a:spLocks/>
          </p:cNvSpPr>
          <p:nvPr/>
        </p:nvSpPr>
        <p:spPr>
          <a:xfrm>
            <a:off x="457201" y="1064003"/>
            <a:ext cx="10299698" cy="908049"/>
          </a:xfrm>
          <a:prstGeom prst="rect">
            <a:avLst/>
          </a:prstGeom>
        </p:spPr>
        <p:txBody>
          <a:bodyPr spcFirstLastPara="1" vert="horz" wrap="square" lIns="121900" tIns="121900" rIns="121900" bIns="121900" rtlCol="0" anchor="t" anchorCtr="0">
            <a:normAutofit/>
          </a:bodyPr>
          <a:lstStyle>
            <a:defPPr>
              <a:defRPr lang="en-US"/>
            </a:defPPr>
            <a:lvl1pPr lvl="0" defTabSz="685800">
              <a:lnSpc>
                <a:spcPct val="90000"/>
              </a:lnSpc>
              <a:spcBef>
                <a:spcPts val="0"/>
              </a:spcBef>
              <a:spcAft>
                <a:spcPts val="0"/>
              </a:spcAft>
              <a:buClrTx/>
              <a:buSzPts val="2800"/>
              <a:buFontTx/>
              <a:buNone/>
              <a:defRPr sz="2000" b="1" i="1">
                <a:solidFill>
                  <a:srgbClr val="5D5E63"/>
                </a:solidFill>
                <a:latin typeface="Open Sans"/>
                <a:ea typeface="Open Sans"/>
                <a:cs typeface="Open Sans"/>
              </a:defRPr>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a:r>
              <a:rPr lang="en-US"/>
              <a:t>Setting the Stage</a:t>
            </a:r>
          </a:p>
          <a:p>
            <a:endParaRPr lang="en-US"/>
          </a:p>
        </p:txBody>
      </p:sp>
      <p:cxnSp>
        <p:nvCxnSpPr>
          <p:cNvPr id="52" name="Straight Connector 51">
            <a:extLst>
              <a:ext uri="{FF2B5EF4-FFF2-40B4-BE49-F238E27FC236}">
                <a16:creationId xmlns:a16="http://schemas.microsoft.com/office/drawing/2014/main" id="{B25B7C58-AB2F-4833-81A6-5B815890F9DF}"/>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54" name="Title 1">
            <a:extLst>
              <a:ext uri="{FF2B5EF4-FFF2-40B4-BE49-F238E27FC236}">
                <a16:creationId xmlns:a16="http://schemas.microsoft.com/office/drawing/2014/main" id="{9384CAB0-3779-4C05-9D9F-1F831F02C45D}"/>
              </a:ext>
            </a:extLst>
          </p:cNvPr>
          <p:cNvSpPr txBox="1">
            <a:spLocks/>
          </p:cNvSpPr>
          <p:nvPr/>
        </p:nvSpPr>
        <p:spPr>
          <a:xfrm>
            <a:off x="457201" y="300039"/>
            <a:ext cx="915572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66700" indent="-266700"/>
            <a:r>
              <a:rPr lang="en-US" sz="3200" b="1" kern="0">
                <a:solidFill>
                  <a:srgbClr val="699433"/>
                </a:solidFill>
                <a:latin typeface="Montserrat"/>
                <a:ea typeface="+mj-ea"/>
                <a:cs typeface="+mj-cs"/>
              </a:rPr>
              <a:t>What’s included in the food ecosystem? </a:t>
            </a:r>
          </a:p>
        </p:txBody>
      </p:sp>
      <p:sp>
        <p:nvSpPr>
          <p:cNvPr id="3" name="Arrow: Left-Right 2">
            <a:extLst>
              <a:ext uri="{FF2B5EF4-FFF2-40B4-BE49-F238E27FC236}">
                <a16:creationId xmlns:a16="http://schemas.microsoft.com/office/drawing/2014/main" id="{DD70C31B-FDC3-48B1-9326-D58E8052B52A}"/>
              </a:ext>
            </a:extLst>
          </p:cNvPr>
          <p:cNvSpPr/>
          <p:nvPr/>
        </p:nvSpPr>
        <p:spPr>
          <a:xfrm>
            <a:off x="1051758" y="1583382"/>
            <a:ext cx="9883223" cy="524232"/>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t>Ag-Tech</a:t>
            </a:r>
          </a:p>
        </p:txBody>
      </p:sp>
      <p:sp>
        <p:nvSpPr>
          <p:cNvPr id="6" name="Slide Number Placeholder 4">
            <a:extLst>
              <a:ext uri="{FF2B5EF4-FFF2-40B4-BE49-F238E27FC236}">
                <a16:creationId xmlns:a16="http://schemas.microsoft.com/office/drawing/2014/main" id="{B6E2EA10-B074-61EC-DA56-68DF8689CA85}"/>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smtClean="0"/>
              <a:pPr algn="ctr"/>
              <a:t>6</a:t>
            </a:fld>
            <a:endParaRPr lang="en"/>
          </a:p>
        </p:txBody>
      </p:sp>
    </p:spTree>
    <p:extLst>
      <p:ext uri="{BB962C8B-B14F-4D97-AF65-F5344CB8AC3E}">
        <p14:creationId xmlns:p14="http://schemas.microsoft.com/office/powerpoint/2010/main" val="200377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CB2B4E7-AA10-4975-ABF2-8E949B388F1E}"/>
              </a:ext>
            </a:extLst>
          </p:cNvPr>
          <p:cNvSpPr/>
          <p:nvPr/>
        </p:nvSpPr>
        <p:spPr>
          <a:xfrm>
            <a:off x="2906004" y="2148121"/>
            <a:ext cx="1801053" cy="4336744"/>
          </a:xfrm>
          <a:prstGeom prst="roundRect">
            <a:avLst/>
          </a:prstGeom>
          <a:solidFill>
            <a:schemeClr val="tx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Graphic 24" descr="Packing Box Open with solid fill">
            <a:extLst>
              <a:ext uri="{FF2B5EF4-FFF2-40B4-BE49-F238E27FC236}">
                <a16:creationId xmlns:a16="http://schemas.microsoft.com/office/drawing/2014/main" id="{6A3ABA5C-51BD-8E87-82AD-5FFC6748F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3885" y="2300012"/>
            <a:ext cx="913894" cy="913894"/>
          </a:xfrm>
          <a:prstGeom prst="rect">
            <a:avLst/>
          </a:prstGeom>
        </p:spPr>
      </p:pic>
      <p:pic>
        <p:nvPicPr>
          <p:cNvPr id="27" name="Graphic 26" descr="Shopping cart with solid fill">
            <a:extLst>
              <a:ext uri="{FF2B5EF4-FFF2-40B4-BE49-F238E27FC236}">
                <a16:creationId xmlns:a16="http://schemas.microsoft.com/office/drawing/2014/main" id="{9DE7B404-A0DC-10AA-50B6-CB94C2DBD3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8185" y="2353560"/>
            <a:ext cx="806796" cy="806796"/>
          </a:xfrm>
          <a:prstGeom prst="rect">
            <a:avLst/>
          </a:prstGeom>
        </p:spPr>
      </p:pic>
      <p:pic>
        <p:nvPicPr>
          <p:cNvPr id="29" name="Graphic 28" descr="Crops with solid fill">
            <a:extLst>
              <a:ext uri="{FF2B5EF4-FFF2-40B4-BE49-F238E27FC236}">
                <a16:creationId xmlns:a16="http://schemas.microsoft.com/office/drawing/2014/main" id="{1AAF8F9A-6E7A-565D-D097-4FA64F9AA7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1771" y="2190780"/>
            <a:ext cx="1132359" cy="1132359"/>
          </a:xfrm>
          <a:prstGeom prst="rect">
            <a:avLst/>
          </a:prstGeom>
        </p:spPr>
      </p:pic>
      <p:sp>
        <p:nvSpPr>
          <p:cNvPr id="30" name="Flowchart: Connector 29">
            <a:extLst>
              <a:ext uri="{FF2B5EF4-FFF2-40B4-BE49-F238E27FC236}">
                <a16:creationId xmlns:a16="http://schemas.microsoft.com/office/drawing/2014/main" id="{7D853A70-6B15-B91F-2A87-C1B4132A4337}"/>
              </a:ext>
            </a:extLst>
          </p:cNvPr>
          <p:cNvSpPr/>
          <p:nvPr/>
        </p:nvSpPr>
        <p:spPr>
          <a:xfrm>
            <a:off x="1484214" y="3502549"/>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31" name="Flowchart: Connector 30">
            <a:extLst>
              <a:ext uri="{FF2B5EF4-FFF2-40B4-BE49-F238E27FC236}">
                <a16:creationId xmlns:a16="http://schemas.microsoft.com/office/drawing/2014/main" id="{8766612E-A8F7-3F14-7070-04CA33B128E2}"/>
              </a:ext>
            </a:extLst>
          </p:cNvPr>
          <p:cNvSpPr/>
          <p:nvPr/>
        </p:nvSpPr>
        <p:spPr>
          <a:xfrm>
            <a:off x="3725123" y="3493445"/>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32" name="Flowchart: Connector 31">
            <a:extLst>
              <a:ext uri="{FF2B5EF4-FFF2-40B4-BE49-F238E27FC236}">
                <a16:creationId xmlns:a16="http://schemas.microsoft.com/office/drawing/2014/main" id="{6A7B7CC2-9993-60CE-5444-F0467AB2699A}"/>
              </a:ext>
            </a:extLst>
          </p:cNvPr>
          <p:cNvSpPr/>
          <p:nvPr/>
        </p:nvSpPr>
        <p:spPr>
          <a:xfrm>
            <a:off x="6037096" y="3477615"/>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cxnSp>
        <p:nvCxnSpPr>
          <p:cNvPr id="36" name="Straight Arrow Connector 35">
            <a:extLst>
              <a:ext uri="{FF2B5EF4-FFF2-40B4-BE49-F238E27FC236}">
                <a16:creationId xmlns:a16="http://schemas.microsoft.com/office/drawing/2014/main" id="{65CEC9FA-07F8-8CBC-5E39-18FFE09A9439}"/>
              </a:ext>
            </a:extLst>
          </p:cNvPr>
          <p:cNvCxnSpPr>
            <a:cxnSpLocks/>
          </p:cNvCxnSpPr>
          <p:nvPr/>
        </p:nvCxnSpPr>
        <p:spPr>
          <a:xfrm>
            <a:off x="2333962" y="3585006"/>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19A46EC-F28A-FCA0-ADB8-3242D9F0DF12}"/>
              </a:ext>
            </a:extLst>
          </p:cNvPr>
          <p:cNvSpPr txBox="1"/>
          <p:nvPr/>
        </p:nvSpPr>
        <p:spPr>
          <a:xfrm>
            <a:off x="1051758" y="3824695"/>
            <a:ext cx="1032386"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FARMING</a:t>
            </a:r>
          </a:p>
        </p:txBody>
      </p:sp>
      <p:sp>
        <p:nvSpPr>
          <p:cNvPr id="42" name="TextBox 41">
            <a:extLst>
              <a:ext uri="{FF2B5EF4-FFF2-40B4-BE49-F238E27FC236}">
                <a16:creationId xmlns:a16="http://schemas.microsoft.com/office/drawing/2014/main" id="{D4D83B3A-0057-BAE8-D64A-FE72FBBE4DC9}"/>
              </a:ext>
            </a:extLst>
          </p:cNvPr>
          <p:cNvSpPr txBox="1"/>
          <p:nvPr/>
        </p:nvSpPr>
        <p:spPr>
          <a:xfrm>
            <a:off x="2906004" y="3824695"/>
            <a:ext cx="1805709"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PROCESSING</a:t>
            </a:r>
          </a:p>
        </p:txBody>
      </p:sp>
      <p:sp>
        <p:nvSpPr>
          <p:cNvPr id="43" name="TextBox 42">
            <a:extLst>
              <a:ext uri="{FF2B5EF4-FFF2-40B4-BE49-F238E27FC236}">
                <a16:creationId xmlns:a16="http://schemas.microsoft.com/office/drawing/2014/main" id="{9A2BD4B8-7CF0-B62A-B8B1-2F37CCF5E51E}"/>
              </a:ext>
            </a:extLst>
          </p:cNvPr>
          <p:cNvSpPr txBox="1"/>
          <p:nvPr/>
        </p:nvSpPr>
        <p:spPr>
          <a:xfrm>
            <a:off x="5357211" y="3824695"/>
            <a:ext cx="1527243"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PACKAGING</a:t>
            </a:r>
          </a:p>
        </p:txBody>
      </p:sp>
      <p:sp>
        <p:nvSpPr>
          <p:cNvPr id="44" name="TextBox 43">
            <a:extLst>
              <a:ext uri="{FF2B5EF4-FFF2-40B4-BE49-F238E27FC236}">
                <a16:creationId xmlns:a16="http://schemas.microsoft.com/office/drawing/2014/main" id="{646C5358-97AF-77A7-8902-AA8E30B8D34A}"/>
              </a:ext>
            </a:extLst>
          </p:cNvPr>
          <p:cNvSpPr txBox="1"/>
          <p:nvPr/>
        </p:nvSpPr>
        <p:spPr>
          <a:xfrm>
            <a:off x="9916980" y="3822451"/>
            <a:ext cx="1229206"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RETAIL</a:t>
            </a:r>
          </a:p>
        </p:txBody>
      </p:sp>
      <p:sp>
        <p:nvSpPr>
          <p:cNvPr id="45" name="TextBox 44">
            <a:extLst>
              <a:ext uri="{FF2B5EF4-FFF2-40B4-BE49-F238E27FC236}">
                <a16:creationId xmlns:a16="http://schemas.microsoft.com/office/drawing/2014/main" id="{A8BEBFBC-A849-2608-6F66-FD0199296A26}"/>
              </a:ext>
            </a:extLst>
          </p:cNvPr>
          <p:cNvSpPr txBox="1"/>
          <p:nvPr/>
        </p:nvSpPr>
        <p:spPr>
          <a:xfrm>
            <a:off x="7666368" y="3821965"/>
            <a:ext cx="1527243"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DISTRIBUTION</a:t>
            </a:r>
          </a:p>
        </p:txBody>
      </p:sp>
      <p:sp>
        <p:nvSpPr>
          <p:cNvPr id="59" name="Flowchart: Connector 58">
            <a:extLst>
              <a:ext uri="{FF2B5EF4-FFF2-40B4-BE49-F238E27FC236}">
                <a16:creationId xmlns:a16="http://schemas.microsoft.com/office/drawing/2014/main" id="{56C76755-D427-FA7E-395D-8A040A858750}"/>
              </a:ext>
            </a:extLst>
          </p:cNvPr>
          <p:cNvSpPr/>
          <p:nvPr/>
        </p:nvSpPr>
        <p:spPr>
          <a:xfrm>
            <a:off x="8346253" y="3453104"/>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60" name="Flowchart: Connector 59">
            <a:extLst>
              <a:ext uri="{FF2B5EF4-FFF2-40B4-BE49-F238E27FC236}">
                <a16:creationId xmlns:a16="http://schemas.microsoft.com/office/drawing/2014/main" id="{2A76090F-CF3C-720E-02EF-167C95F3CE03}"/>
              </a:ext>
            </a:extLst>
          </p:cNvPr>
          <p:cNvSpPr/>
          <p:nvPr/>
        </p:nvSpPr>
        <p:spPr>
          <a:xfrm>
            <a:off x="10447848" y="3493760"/>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cxnSp>
        <p:nvCxnSpPr>
          <p:cNvPr id="68" name="Straight Arrow Connector 67">
            <a:extLst>
              <a:ext uri="{FF2B5EF4-FFF2-40B4-BE49-F238E27FC236}">
                <a16:creationId xmlns:a16="http://schemas.microsoft.com/office/drawing/2014/main" id="{C71B25F1-57CE-D436-8161-93764D91FD03}"/>
              </a:ext>
            </a:extLst>
          </p:cNvPr>
          <p:cNvCxnSpPr>
            <a:cxnSpLocks/>
          </p:cNvCxnSpPr>
          <p:nvPr/>
        </p:nvCxnSpPr>
        <p:spPr>
          <a:xfrm>
            <a:off x="4574871" y="3578747"/>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35AC6B8-4916-5E4E-C907-E1C438E3ACD4}"/>
              </a:ext>
            </a:extLst>
          </p:cNvPr>
          <p:cNvCxnSpPr>
            <a:cxnSpLocks/>
          </p:cNvCxnSpPr>
          <p:nvPr/>
        </p:nvCxnSpPr>
        <p:spPr>
          <a:xfrm>
            <a:off x="6815780" y="3558002"/>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CC8900B-A0E1-EBBA-ACBF-A4B4DFAF9CDC}"/>
              </a:ext>
            </a:extLst>
          </p:cNvPr>
          <p:cNvCxnSpPr>
            <a:cxnSpLocks/>
          </p:cNvCxnSpPr>
          <p:nvPr/>
        </p:nvCxnSpPr>
        <p:spPr>
          <a:xfrm>
            <a:off x="9046643" y="3573831"/>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 name="Graphic 3" descr="Truck with solid fill">
            <a:extLst>
              <a:ext uri="{FF2B5EF4-FFF2-40B4-BE49-F238E27FC236}">
                <a16:creationId xmlns:a16="http://schemas.microsoft.com/office/drawing/2014/main" id="{AEE8B0A2-4082-CF08-F3A1-38FFCD9D1F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98318" y="2225288"/>
            <a:ext cx="1063342" cy="1063342"/>
          </a:xfrm>
          <a:prstGeom prst="rect">
            <a:avLst/>
          </a:prstGeom>
        </p:spPr>
      </p:pic>
      <p:pic>
        <p:nvPicPr>
          <p:cNvPr id="5" name="Graphic 5" descr="Gears with solid fill">
            <a:extLst>
              <a:ext uri="{FF2B5EF4-FFF2-40B4-BE49-F238E27FC236}">
                <a16:creationId xmlns:a16="http://schemas.microsoft.com/office/drawing/2014/main" id="{1965DCEA-D37A-E8F9-3513-E9572577E8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39759" y="2224684"/>
            <a:ext cx="1127760" cy="1107440"/>
          </a:xfrm>
          <a:prstGeom prst="rect">
            <a:avLst/>
          </a:prstGeom>
        </p:spPr>
      </p:pic>
      <p:sp>
        <p:nvSpPr>
          <p:cNvPr id="11" name="TextBox 10">
            <a:extLst>
              <a:ext uri="{FF2B5EF4-FFF2-40B4-BE49-F238E27FC236}">
                <a16:creationId xmlns:a16="http://schemas.microsoft.com/office/drawing/2014/main" id="{E1F8AC7E-2CA2-9961-116D-9426407FBE56}"/>
              </a:ext>
            </a:extLst>
          </p:cNvPr>
          <p:cNvSpPr txBox="1"/>
          <p:nvPr/>
        </p:nvSpPr>
        <p:spPr>
          <a:xfrm>
            <a:off x="751378" y="5063493"/>
            <a:ext cx="1698815"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Synthetic Fertilizers </a:t>
            </a:r>
          </a:p>
        </p:txBody>
      </p:sp>
      <p:sp>
        <p:nvSpPr>
          <p:cNvPr id="13" name="TextBox 12">
            <a:extLst>
              <a:ext uri="{FF2B5EF4-FFF2-40B4-BE49-F238E27FC236}">
                <a16:creationId xmlns:a16="http://schemas.microsoft.com/office/drawing/2014/main" id="{9563BCE3-98E6-8039-3FE2-05B700A11978}"/>
              </a:ext>
            </a:extLst>
          </p:cNvPr>
          <p:cNvSpPr txBox="1"/>
          <p:nvPr/>
        </p:nvSpPr>
        <p:spPr>
          <a:xfrm>
            <a:off x="765582" y="5428317"/>
            <a:ext cx="1962109"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Manure Management </a:t>
            </a:r>
          </a:p>
        </p:txBody>
      </p:sp>
      <p:sp>
        <p:nvSpPr>
          <p:cNvPr id="15" name="TextBox 14">
            <a:extLst>
              <a:ext uri="{FF2B5EF4-FFF2-40B4-BE49-F238E27FC236}">
                <a16:creationId xmlns:a16="http://schemas.microsoft.com/office/drawing/2014/main" id="{9BE0EE67-1BAC-C6C9-51D4-ECA19076CFA0}"/>
              </a:ext>
            </a:extLst>
          </p:cNvPr>
          <p:cNvSpPr txBox="1"/>
          <p:nvPr/>
        </p:nvSpPr>
        <p:spPr>
          <a:xfrm>
            <a:off x="815034" y="5839367"/>
            <a:ext cx="1573329"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Farm Machinery</a:t>
            </a:r>
          </a:p>
        </p:txBody>
      </p:sp>
      <p:sp>
        <p:nvSpPr>
          <p:cNvPr id="17" name="TextBox 16">
            <a:extLst>
              <a:ext uri="{FF2B5EF4-FFF2-40B4-BE49-F238E27FC236}">
                <a16:creationId xmlns:a16="http://schemas.microsoft.com/office/drawing/2014/main" id="{A617EAD4-BFA4-EE33-14C3-6DD6C232DA25}"/>
              </a:ext>
            </a:extLst>
          </p:cNvPr>
          <p:cNvSpPr txBox="1"/>
          <p:nvPr/>
        </p:nvSpPr>
        <p:spPr>
          <a:xfrm>
            <a:off x="767073" y="4688610"/>
            <a:ext cx="1725640"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Enteric Fermentation</a:t>
            </a:r>
          </a:p>
        </p:txBody>
      </p:sp>
      <p:sp>
        <p:nvSpPr>
          <p:cNvPr id="19" name="TextBox 18">
            <a:extLst>
              <a:ext uri="{FF2B5EF4-FFF2-40B4-BE49-F238E27FC236}">
                <a16:creationId xmlns:a16="http://schemas.microsoft.com/office/drawing/2014/main" id="{B389A0C0-2451-91BC-AE5E-C4047778CF6F}"/>
              </a:ext>
            </a:extLst>
          </p:cNvPr>
          <p:cNvSpPr txBox="1"/>
          <p:nvPr/>
        </p:nvSpPr>
        <p:spPr>
          <a:xfrm>
            <a:off x="2416831" y="4709879"/>
            <a:ext cx="2628879" cy="276999"/>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Industrial Processes</a:t>
            </a:r>
          </a:p>
        </p:txBody>
      </p:sp>
      <p:sp>
        <p:nvSpPr>
          <p:cNvPr id="21" name="TextBox 20">
            <a:extLst>
              <a:ext uri="{FF2B5EF4-FFF2-40B4-BE49-F238E27FC236}">
                <a16:creationId xmlns:a16="http://schemas.microsoft.com/office/drawing/2014/main" id="{5C744393-1652-CA28-7C21-F52BA035A285}"/>
              </a:ext>
            </a:extLst>
          </p:cNvPr>
          <p:cNvSpPr txBox="1"/>
          <p:nvPr/>
        </p:nvSpPr>
        <p:spPr>
          <a:xfrm>
            <a:off x="2753807" y="5029869"/>
            <a:ext cx="1850617" cy="276999"/>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Energy Use</a:t>
            </a:r>
          </a:p>
        </p:txBody>
      </p:sp>
      <p:sp>
        <p:nvSpPr>
          <p:cNvPr id="23" name="TextBox 22">
            <a:extLst>
              <a:ext uri="{FF2B5EF4-FFF2-40B4-BE49-F238E27FC236}">
                <a16:creationId xmlns:a16="http://schemas.microsoft.com/office/drawing/2014/main" id="{45B38261-2022-BD9A-015D-DE008079CBA9}"/>
              </a:ext>
            </a:extLst>
          </p:cNvPr>
          <p:cNvSpPr txBox="1"/>
          <p:nvPr/>
        </p:nvSpPr>
        <p:spPr>
          <a:xfrm>
            <a:off x="2723335" y="5426377"/>
            <a:ext cx="2059766" cy="276999"/>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Waste Management</a:t>
            </a:r>
          </a:p>
        </p:txBody>
      </p:sp>
      <p:sp>
        <p:nvSpPr>
          <p:cNvPr id="26" name="TextBox 25">
            <a:extLst>
              <a:ext uri="{FF2B5EF4-FFF2-40B4-BE49-F238E27FC236}">
                <a16:creationId xmlns:a16="http://schemas.microsoft.com/office/drawing/2014/main" id="{AAD9F6B6-51AD-E7B9-849C-AACF2AD9E764}"/>
              </a:ext>
            </a:extLst>
          </p:cNvPr>
          <p:cNvSpPr txBox="1"/>
          <p:nvPr/>
        </p:nvSpPr>
        <p:spPr>
          <a:xfrm>
            <a:off x="3211038" y="5840131"/>
            <a:ext cx="1132359"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Refrigerants</a:t>
            </a:r>
            <a:endParaRPr lang="en-CA" sz="1200">
              <a:solidFill>
                <a:schemeClr val="tx1">
                  <a:lumMod val="95000"/>
                  <a:lumOff val="5000"/>
                </a:schemeClr>
              </a:solidFill>
            </a:endParaRPr>
          </a:p>
        </p:txBody>
      </p:sp>
      <p:sp>
        <p:nvSpPr>
          <p:cNvPr id="47" name="TextBox 46">
            <a:extLst>
              <a:ext uri="{FF2B5EF4-FFF2-40B4-BE49-F238E27FC236}">
                <a16:creationId xmlns:a16="http://schemas.microsoft.com/office/drawing/2014/main" id="{86B43292-6461-85DD-A12A-5C9757301E8F}"/>
              </a:ext>
            </a:extLst>
          </p:cNvPr>
          <p:cNvSpPr txBox="1"/>
          <p:nvPr/>
        </p:nvSpPr>
        <p:spPr>
          <a:xfrm>
            <a:off x="5085406" y="4681705"/>
            <a:ext cx="2070853"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Unsustainable Packaging Materials</a:t>
            </a:r>
            <a:endParaRPr lang="en-CA" sz="1200">
              <a:solidFill>
                <a:schemeClr val="tx1">
                  <a:lumMod val="95000"/>
                  <a:lumOff val="5000"/>
                </a:schemeClr>
              </a:solidFill>
            </a:endParaRPr>
          </a:p>
        </p:txBody>
      </p:sp>
      <p:sp>
        <p:nvSpPr>
          <p:cNvPr id="49" name="TextBox 48">
            <a:extLst>
              <a:ext uri="{FF2B5EF4-FFF2-40B4-BE49-F238E27FC236}">
                <a16:creationId xmlns:a16="http://schemas.microsoft.com/office/drawing/2014/main" id="{DCD3EAC4-1748-9CC5-F52C-8A0E444E6BA2}"/>
              </a:ext>
            </a:extLst>
          </p:cNvPr>
          <p:cNvSpPr txBox="1"/>
          <p:nvPr/>
        </p:nvSpPr>
        <p:spPr>
          <a:xfrm>
            <a:off x="5240555" y="5292493"/>
            <a:ext cx="1760554"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Resource Intensive Printing</a:t>
            </a:r>
          </a:p>
        </p:txBody>
      </p:sp>
      <p:sp>
        <p:nvSpPr>
          <p:cNvPr id="51" name="TextBox 50">
            <a:extLst>
              <a:ext uri="{FF2B5EF4-FFF2-40B4-BE49-F238E27FC236}">
                <a16:creationId xmlns:a16="http://schemas.microsoft.com/office/drawing/2014/main" id="{208205F2-9457-4C8F-1F20-EB280F60F978}"/>
              </a:ext>
            </a:extLst>
          </p:cNvPr>
          <p:cNvSpPr txBox="1"/>
          <p:nvPr/>
        </p:nvSpPr>
        <p:spPr>
          <a:xfrm>
            <a:off x="4952926" y="5804472"/>
            <a:ext cx="2335813"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Lack of Proper Disposal &amp; Reuse</a:t>
            </a:r>
          </a:p>
        </p:txBody>
      </p:sp>
      <p:sp>
        <p:nvSpPr>
          <p:cNvPr id="53" name="TextBox 52">
            <a:extLst>
              <a:ext uri="{FF2B5EF4-FFF2-40B4-BE49-F238E27FC236}">
                <a16:creationId xmlns:a16="http://schemas.microsoft.com/office/drawing/2014/main" id="{311099FB-90E8-BE3D-DFD5-7AB096774FA4}"/>
              </a:ext>
            </a:extLst>
          </p:cNvPr>
          <p:cNvSpPr txBox="1"/>
          <p:nvPr/>
        </p:nvSpPr>
        <p:spPr>
          <a:xfrm>
            <a:off x="7410402" y="4596277"/>
            <a:ext cx="2039175"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Energy Inefficient Transportation Fleet</a:t>
            </a:r>
          </a:p>
        </p:txBody>
      </p:sp>
      <p:sp>
        <p:nvSpPr>
          <p:cNvPr id="55" name="TextBox 54">
            <a:extLst>
              <a:ext uri="{FF2B5EF4-FFF2-40B4-BE49-F238E27FC236}">
                <a16:creationId xmlns:a16="http://schemas.microsoft.com/office/drawing/2014/main" id="{7C282C48-A5F9-B06F-BAF2-BD5D9644B464}"/>
              </a:ext>
            </a:extLst>
          </p:cNvPr>
          <p:cNvSpPr txBox="1"/>
          <p:nvPr/>
        </p:nvSpPr>
        <p:spPr>
          <a:xfrm>
            <a:off x="7529414" y="5338325"/>
            <a:ext cx="1801151"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Fragmented Supply Chains</a:t>
            </a:r>
          </a:p>
        </p:txBody>
      </p:sp>
      <p:sp>
        <p:nvSpPr>
          <p:cNvPr id="57" name="TextBox 56">
            <a:extLst>
              <a:ext uri="{FF2B5EF4-FFF2-40B4-BE49-F238E27FC236}">
                <a16:creationId xmlns:a16="http://schemas.microsoft.com/office/drawing/2014/main" id="{200828CC-7047-360E-EE0B-D6B21CA23FE8}"/>
              </a:ext>
            </a:extLst>
          </p:cNvPr>
          <p:cNvSpPr txBox="1"/>
          <p:nvPr/>
        </p:nvSpPr>
        <p:spPr>
          <a:xfrm>
            <a:off x="8876109" y="5308764"/>
            <a:ext cx="3141849" cy="615553"/>
          </a:xfrm>
          <a:prstGeom prst="rect">
            <a:avLst/>
          </a:prstGeom>
          <a:noFill/>
        </p:spPr>
        <p:txBody>
          <a:bodyPr wrap="square" lIns="60960" tIns="30480" rIns="60960" bIns="30480" anchor="t">
            <a:spAutoFit/>
          </a:bodyPr>
          <a:lstStyle/>
          <a:p>
            <a:pPr algn="ctr"/>
            <a:r>
              <a:rPr lang="en-CA" sz="1200">
                <a:solidFill>
                  <a:schemeClr val="tx1">
                    <a:lumMod val="95000"/>
                    <a:lumOff val="5000"/>
                  </a:schemeClr>
                </a:solidFill>
                <a:latin typeface="Open Sans"/>
                <a:ea typeface="Open Sans"/>
                <a:cs typeface="Open Sans"/>
              </a:rPr>
              <a:t>Food Waste</a:t>
            </a:r>
          </a:p>
          <a:p>
            <a:pPr algn="ctr"/>
            <a:endPar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CA" sz="1200">
                <a:solidFill>
                  <a:schemeClr val="tx1">
                    <a:lumMod val="95000"/>
                    <a:lumOff val="5000"/>
                  </a:schemeClr>
                </a:solidFill>
                <a:latin typeface="Open Sans"/>
                <a:ea typeface="Open Sans"/>
                <a:cs typeface="Open Sans"/>
              </a:rPr>
              <a:t>Alternative Proteins</a:t>
            </a:r>
            <a:endPar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a:extLst>
              <a:ext uri="{FF2B5EF4-FFF2-40B4-BE49-F238E27FC236}">
                <a16:creationId xmlns:a16="http://schemas.microsoft.com/office/drawing/2014/main" id="{11BDF4D1-1B04-234D-5413-202DDD604703}"/>
              </a:ext>
            </a:extLst>
          </p:cNvPr>
          <p:cNvSpPr txBox="1"/>
          <p:nvPr/>
        </p:nvSpPr>
        <p:spPr>
          <a:xfrm>
            <a:off x="9775169" y="4584288"/>
            <a:ext cx="1397896"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Energy Use in Stores</a:t>
            </a:r>
          </a:p>
        </p:txBody>
      </p:sp>
      <p:cxnSp>
        <p:nvCxnSpPr>
          <p:cNvPr id="63" name="Straight Connector 62">
            <a:extLst>
              <a:ext uri="{FF2B5EF4-FFF2-40B4-BE49-F238E27FC236}">
                <a16:creationId xmlns:a16="http://schemas.microsoft.com/office/drawing/2014/main" id="{A849C82E-EAAE-88E2-2D9C-727705EE3837}"/>
              </a:ext>
            </a:extLst>
          </p:cNvPr>
          <p:cNvCxnSpPr/>
          <p:nvPr/>
        </p:nvCxnSpPr>
        <p:spPr>
          <a:xfrm>
            <a:off x="2753807" y="4719957"/>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1BE0B12-D5F6-E2B8-2D85-FE6DB6A13C82}"/>
              </a:ext>
            </a:extLst>
          </p:cNvPr>
          <p:cNvCxnSpPr/>
          <p:nvPr/>
        </p:nvCxnSpPr>
        <p:spPr>
          <a:xfrm>
            <a:off x="4857079" y="4742524"/>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80B87D7-9F7C-5D7A-8BCD-5300F536FBE2}"/>
              </a:ext>
            </a:extLst>
          </p:cNvPr>
          <p:cNvCxnSpPr/>
          <p:nvPr/>
        </p:nvCxnSpPr>
        <p:spPr>
          <a:xfrm>
            <a:off x="7390821" y="4709879"/>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4F2C789-E183-95CC-22CD-3C3C0B832B10}"/>
              </a:ext>
            </a:extLst>
          </p:cNvPr>
          <p:cNvCxnSpPr/>
          <p:nvPr/>
        </p:nvCxnSpPr>
        <p:spPr>
          <a:xfrm>
            <a:off x="9494092" y="4640627"/>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FA9D4602-1F9C-4B5B-A3DC-DB8E7768285E}"/>
              </a:ext>
            </a:extLst>
          </p:cNvPr>
          <p:cNvPicPr>
            <a:picLocks noChangeAspect="1"/>
          </p:cNvPicPr>
          <p:nvPr/>
        </p:nvPicPr>
        <p:blipFill rotWithShape="1">
          <a:blip r:embed="rId13">
            <a:alphaModFix amt="50000"/>
          </a:blip>
          <a:srcRect b="24901"/>
          <a:stretch/>
        </p:blipFill>
        <p:spPr>
          <a:xfrm>
            <a:off x="11277600" y="6539399"/>
            <a:ext cx="701088" cy="190635"/>
          </a:xfrm>
          <a:prstGeom prst="rect">
            <a:avLst/>
          </a:prstGeom>
        </p:spPr>
      </p:pic>
      <p:pic>
        <p:nvPicPr>
          <p:cNvPr id="48" name="Picture 4" descr="About Logos - Four Season Greens">
            <a:extLst>
              <a:ext uri="{FF2B5EF4-FFF2-40B4-BE49-F238E27FC236}">
                <a16:creationId xmlns:a16="http://schemas.microsoft.com/office/drawing/2014/main" id="{4A5C1B13-0D20-4B42-AB84-B2265EFAB9D9}"/>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10044358" y="6484865"/>
            <a:ext cx="1054525" cy="318994"/>
          </a:xfrm>
          <a:prstGeom prst="rect">
            <a:avLst/>
          </a:prstGeom>
          <a:noFill/>
          <a:extLst>
            <a:ext uri="{909E8E84-426E-40DD-AFC4-6F175D3DCCD1}">
              <a14:hiddenFill xmlns:a14="http://schemas.microsoft.com/office/drawing/2010/main">
                <a:solidFill>
                  <a:srgbClr val="FFFFFF"/>
                </a:solidFill>
              </a14:hiddenFill>
            </a:ext>
          </a:extLst>
        </p:spPr>
      </p:pic>
      <p:sp>
        <p:nvSpPr>
          <p:cNvPr id="50" name="Title 1">
            <a:extLst>
              <a:ext uri="{FF2B5EF4-FFF2-40B4-BE49-F238E27FC236}">
                <a16:creationId xmlns:a16="http://schemas.microsoft.com/office/drawing/2014/main" id="{80DB99C5-4770-4482-A533-98195BCB7382}"/>
              </a:ext>
            </a:extLst>
          </p:cNvPr>
          <p:cNvSpPr txBox="1">
            <a:spLocks/>
          </p:cNvSpPr>
          <p:nvPr/>
        </p:nvSpPr>
        <p:spPr>
          <a:xfrm>
            <a:off x="457201" y="1064003"/>
            <a:ext cx="10299698" cy="908049"/>
          </a:xfrm>
          <a:prstGeom prst="rect">
            <a:avLst/>
          </a:prstGeom>
        </p:spPr>
        <p:txBody>
          <a:bodyPr spcFirstLastPara="1" vert="horz" wrap="square" lIns="121900" tIns="121900" rIns="121900" bIns="121900" rtlCol="0" anchor="t" anchorCtr="0">
            <a:normAutofit/>
          </a:bodyPr>
          <a:lstStyle>
            <a:defPPr>
              <a:defRPr lang="en-US"/>
            </a:defPPr>
            <a:lvl1pPr lvl="0" defTabSz="685800">
              <a:lnSpc>
                <a:spcPct val="90000"/>
              </a:lnSpc>
              <a:spcBef>
                <a:spcPts val="0"/>
              </a:spcBef>
              <a:spcAft>
                <a:spcPts val="0"/>
              </a:spcAft>
              <a:buClrTx/>
              <a:buSzPts val="2800"/>
              <a:buFontTx/>
              <a:buNone/>
              <a:defRPr sz="2000" b="1" i="1">
                <a:solidFill>
                  <a:srgbClr val="5D5E63"/>
                </a:solidFill>
                <a:latin typeface="Open Sans"/>
                <a:ea typeface="Open Sans"/>
                <a:cs typeface="Open Sans"/>
              </a:defRPr>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a:r>
              <a:rPr lang="en-US"/>
              <a:t>Setting the Stage</a:t>
            </a:r>
          </a:p>
          <a:p>
            <a:endParaRPr lang="en-US"/>
          </a:p>
        </p:txBody>
      </p:sp>
      <p:cxnSp>
        <p:nvCxnSpPr>
          <p:cNvPr id="52" name="Straight Connector 51">
            <a:extLst>
              <a:ext uri="{FF2B5EF4-FFF2-40B4-BE49-F238E27FC236}">
                <a16:creationId xmlns:a16="http://schemas.microsoft.com/office/drawing/2014/main" id="{B25B7C58-AB2F-4833-81A6-5B815890F9DF}"/>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54" name="Title 1">
            <a:extLst>
              <a:ext uri="{FF2B5EF4-FFF2-40B4-BE49-F238E27FC236}">
                <a16:creationId xmlns:a16="http://schemas.microsoft.com/office/drawing/2014/main" id="{9384CAB0-3779-4C05-9D9F-1F831F02C45D}"/>
              </a:ext>
            </a:extLst>
          </p:cNvPr>
          <p:cNvSpPr txBox="1">
            <a:spLocks/>
          </p:cNvSpPr>
          <p:nvPr/>
        </p:nvSpPr>
        <p:spPr>
          <a:xfrm>
            <a:off x="457201" y="300039"/>
            <a:ext cx="915572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66700" indent="-266700"/>
            <a:r>
              <a:rPr lang="en-US" sz="3200" b="1" kern="0">
                <a:solidFill>
                  <a:srgbClr val="699433"/>
                </a:solidFill>
                <a:latin typeface="Montserrat"/>
                <a:ea typeface="+mj-ea"/>
                <a:cs typeface="+mj-cs"/>
              </a:rPr>
              <a:t>What’s included in the food ecosystem? </a:t>
            </a:r>
          </a:p>
        </p:txBody>
      </p:sp>
      <p:sp>
        <p:nvSpPr>
          <p:cNvPr id="3" name="Arrow: Left-Right 2">
            <a:extLst>
              <a:ext uri="{FF2B5EF4-FFF2-40B4-BE49-F238E27FC236}">
                <a16:creationId xmlns:a16="http://schemas.microsoft.com/office/drawing/2014/main" id="{DD70C31B-FDC3-48B1-9326-D58E8052B52A}"/>
              </a:ext>
            </a:extLst>
          </p:cNvPr>
          <p:cNvSpPr/>
          <p:nvPr/>
        </p:nvSpPr>
        <p:spPr>
          <a:xfrm>
            <a:off x="1051758" y="1583382"/>
            <a:ext cx="9883223" cy="524232"/>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t>Ag-Tech</a:t>
            </a:r>
          </a:p>
        </p:txBody>
      </p:sp>
      <p:sp>
        <p:nvSpPr>
          <p:cNvPr id="7" name="Slide Number Placeholder 4">
            <a:extLst>
              <a:ext uri="{FF2B5EF4-FFF2-40B4-BE49-F238E27FC236}">
                <a16:creationId xmlns:a16="http://schemas.microsoft.com/office/drawing/2014/main" id="{A0E4CEA6-6B37-2BCF-8448-1A62287EF53E}"/>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smtClean="0"/>
              <a:pPr algn="ctr"/>
              <a:t>7</a:t>
            </a:fld>
            <a:endParaRPr lang="en"/>
          </a:p>
        </p:txBody>
      </p:sp>
    </p:spTree>
    <p:extLst>
      <p:ext uri="{BB962C8B-B14F-4D97-AF65-F5344CB8AC3E}">
        <p14:creationId xmlns:p14="http://schemas.microsoft.com/office/powerpoint/2010/main" val="3513088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id="{33D4FA53-F011-45D8-B2AD-0A53D5C199B1}"/>
              </a:ext>
            </a:extLst>
          </p:cNvPr>
          <p:cNvSpPr/>
          <p:nvPr/>
        </p:nvSpPr>
        <p:spPr>
          <a:xfrm>
            <a:off x="7529463" y="2148121"/>
            <a:ext cx="1801053" cy="4336744"/>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Rectangle: Rounded Corners 55">
            <a:extLst>
              <a:ext uri="{FF2B5EF4-FFF2-40B4-BE49-F238E27FC236}">
                <a16:creationId xmlns:a16="http://schemas.microsoft.com/office/drawing/2014/main" id="{FB580638-0D01-4483-B4CF-4417C91395C5}"/>
              </a:ext>
            </a:extLst>
          </p:cNvPr>
          <p:cNvSpPr/>
          <p:nvPr/>
        </p:nvSpPr>
        <p:spPr>
          <a:xfrm>
            <a:off x="5017377" y="2148121"/>
            <a:ext cx="2206911" cy="4336744"/>
          </a:xfrm>
          <a:prstGeom prst="roundRect">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extLst>
              <a:ext uri="{FF2B5EF4-FFF2-40B4-BE49-F238E27FC236}">
                <a16:creationId xmlns:a16="http://schemas.microsoft.com/office/drawing/2014/main" id="{3CB2B4E7-AA10-4975-ABF2-8E949B388F1E}"/>
              </a:ext>
            </a:extLst>
          </p:cNvPr>
          <p:cNvSpPr/>
          <p:nvPr/>
        </p:nvSpPr>
        <p:spPr>
          <a:xfrm>
            <a:off x="2906004" y="2148121"/>
            <a:ext cx="1801053" cy="4336744"/>
          </a:xfrm>
          <a:prstGeom prst="roundRect">
            <a:avLst/>
          </a:prstGeom>
          <a:solidFill>
            <a:schemeClr val="tx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5" name="Graphic 24" descr="Packing Box Open with solid fill">
            <a:extLst>
              <a:ext uri="{FF2B5EF4-FFF2-40B4-BE49-F238E27FC236}">
                <a16:creationId xmlns:a16="http://schemas.microsoft.com/office/drawing/2014/main" id="{6A3ABA5C-51BD-8E87-82AD-5FFC6748F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63885" y="2300012"/>
            <a:ext cx="913894" cy="913894"/>
          </a:xfrm>
          <a:prstGeom prst="rect">
            <a:avLst/>
          </a:prstGeom>
        </p:spPr>
      </p:pic>
      <p:pic>
        <p:nvPicPr>
          <p:cNvPr id="27" name="Graphic 26" descr="Shopping cart with solid fill">
            <a:extLst>
              <a:ext uri="{FF2B5EF4-FFF2-40B4-BE49-F238E27FC236}">
                <a16:creationId xmlns:a16="http://schemas.microsoft.com/office/drawing/2014/main" id="{9DE7B404-A0DC-10AA-50B6-CB94C2DBD3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8185" y="2353560"/>
            <a:ext cx="806796" cy="806796"/>
          </a:xfrm>
          <a:prstGeom prst="rect">
            <a:avLst/>
          </a:prstGeom>
        </p:spPr>
      </p:pic>
      <p:pic>
        <p:nvPicPr>
          <p:cNvPr id="29" name="Graphic 28" descr="Crops with solid fill">
            <a:extLst>
              <a:ext uri="{FF2B5EF4-FFF2-40B4-BE49-F238E27FC236}">
                <a16:creationId xmlns:a16="http://schemas.microsoft.com/office/drawing/2014/main" id="{1AAF8F9A-6E7A-565D-D097-4FA64F9AA7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1771" y="2190780"/>
            <a:ext cx="1132359" cy="1132359"/>
          </a:xfrm>
          <a:prstGeom prst="rect">
            <a:avLst/>
          </a:prstGeom>
        </p:spPr>
      </p:pic>
      <p:sp>
        <p:nvSpPr>
          <p:cNvPr id="30" name="Flowchart: Connector 29">
            <a:extLst>
              <a:ext uri="{FF2B5EF4-FFF2-40B4-BE49-F238E27FC236}">
                <a16:creationId xmlns:a16="http://schemas.microsoft.com/office/drawing/2014/main" id="{7D853A70-6B15-B91F-2A87-C1B4132A4337}"/>
              </a:ext>
            </a:extLst>
          </p:cNvPr>
          <p:cNvSpPr/>
          <p:nvPr/>
        </p:nvSpPr>
        <p:spPr>
          <a:xfrm>
            <a:off x="1484214" y="3502549"/>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31" name="Flowchart: Connector 30">
            <a:extLst>
              <a:ext uri="{FF2B5EF4-FFF2-40B4-BE49-F238E27FC236}">
                <a16:creationId xmlns:a16="http://schemas.microsoft.com/office/drawing/2014/main" id="{8766612E-A8F7-3F14-7070-04CA33B128E2}"/>
              </a:ext>
            </a:extLst>
          </p:cNvPr>
          <p:cNvSpPr/>
          <p:nvPr/>
        </p:nvSpPr>
        <p:spPr>
          <a:xfrm>
            <a:off x="3725123" y="3493445"/>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32" name="Flowchart: Connector 31">
            <a:extLst>
              <a:ext uri="{FF2B5EF4-FFF2-40B4-BE49-F238E27FC236}">
                <a16:creationId xmlns:a16="http://schemas.microsoft.com/office/drawing/2014/main" id="{6A7B7CC2-9993-60CE-5444-F0467AB2699A}"/>
              </a:ext>
            </a:extLst>
          </p:cNvPr>
          <p:cNvSpPr/>
          <p:nvPr/>
        </p:nvSpPr>
        <p:spPr>
          <a:xfrm>
            <a:off x="6037096" y="3477615"/>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cxnSp>
        <p:nvCxnSpPr>
          <p:cNvPr id="36" name="Straight Arrow Connector 35">
            <a:extLst>
              <a:ext uri="{FF2B5EF4-FFF2-40B4-BE49-F238E27FC236}">
                <a16:creationId xmlns:a16="http://schemas.microsoft.com/office/drawing/2014/main" id="{65CEC9FA-07F8-8CBC-5E39-18FFE09A9439}"/>
              </a:ext>
            </a:extLst>
          </p:cNvPr>
          <p:cNvCxnSpPr>
            <a:cxnSpLocks/>
          </p:cNvCxnSpPr>
          <p:nvPr/>
        </p:nvCxnSpPr>
        <p:spPr>
          <a:xfrm>
            <a:off x="2333962" y="3585006"/>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19A46EC-F28A-FCA0-ADB8-3242D9F0DF12}"/>
              </a:ext>
            </a:extLst>
          </p:cNvPr>
          <p:cNvSpPr txBox="1"/>
          <p:nvPr/>
        </p:nvSpPr>
        <p:spPr>
          <a:xfrm>
            <a:off x="1051758" y="3824695"/>
            <a:ext cx="1032386"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FARMING</a:t>
            </a:r>
          </a:p>
        </p:txBody>
      </p:sp>
      <p:sp>
        <p:nvSpPr>
          <p:cNvPr id="42" name="TextBox 41">
            <a:extLst>
              <a:ext uri="{FF2B5EF4-FFF2-40B4-BE49-F238E27FC236}">
                <a16:creationId xmlns:a16="http://schemas.microsoft.com/office/drawing/2014/main" id="{D4D83B3A-0057-BAE8-D64A-FE72FBBE4DC9}"/>
              </a:ext>
            </a:extLst>
          </p:cNvPr>
          <p:cNvSpPr txBox="1"/>
          <p:nvPr/>
        </p:nvSpPr>
        <p:spPr>
          <a:xfrm>
            <a:off x="2906004" y="3824695"/>
            <a:ext cx="1805709"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PROCESSING</a:t>
            </a:r>
          </a:p>
        </p:txBody>
      </p:sp>
      <p:sp>
        <p:nvSpPr>
          <p:cNvPr id="43" name="TextBox 42">
            <a:extLst>
              <a:ext uri="{FF2B5EF4-FFF2-40B4-BE49-F238E27FC236}">
                <a16:creationId xmlns:a16="http://schemas.microsoft.com/office/drawing/2014/main" id="{9A2BD4B8-7CF0-B62A-B8B1-2F37CCF5E51E}"/>
              </a:ext>
            </a:extLst>
          </p:cNvPr>
          <p:cNvSpPr txBox="1"/>
          <p:nvPr/>
        </p:nvSpPr>
        <p:spPr>
          <a:xfrm>
            <a:off x="5357211" y="3824695"/>
            <a:ext cx="1527243"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PACKAGING</a:t>
            </a:r>
          </a:p>
        </p:txBody>
      </p:sp>
      <p:sp>
        <p:nvSpPr>
          <p:cNvPr id="44" name="TextBox 43">
            <a:extLst>
              <a:ext uri="{FF2B5EF4-FFF2-40B4-BE49-F238E27FC236}">
                <a16:creationId xmlns:a16="http://schemas.microsoft.com/office/drawing/2014/main" id="{646C5358-97AF-77A7-8902-AA8E30B8D34A}"/>
              </a:ext>
            </a:extLst>
          </p:cNvPr>
          <p:cNvSpPr txBox="1"/>
          <p:nvPr/>
        </p:nvSpPr>
        <p:spPr>
          <a:xfrm>
            <a:off x="9916980" y="3822451"/>
            <a:ext cx="1229206"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RETAIL</a:t>
            </a:r>
          </a:p>
        </p:txBody>
      </p:sp>
      <p:sp>
        <p:nvSpPr>
          <p:cNvPr id="45" name="TextBox 44">
            <a:extLst>
              <a:ext uri="{FF2B5EF4-FFF2-40B4-BE49-F238E27FC236}">
                <a16:creationId xmlns:a16="http://schemas.microsoft.com/office/drawing/2014/main" id="{A8BEBFBC-A849-2608-6F66-FD0199296A26}"/>
              </a:ext>
            </a:extLst>
          </p:cNvPr>
          <p:cNvSpPr txBox="1"/>
          <p:nvPr/>
        </p:nvSpPr>
        <p:spPr>
          <a:xfrm>
            <a:off x="7666368" y="3821965"/>
            <a:ext cx="1527243" cy="261610"/>
          </a:xfrm>
          <a:prstGeom prst="rect">
            <a:avLst/>
          </a:prstGeom>
          <a:noFill/>
        </p:spPr>
        <p:txBody>
          <a:bodyPr wrap="square" rtlCol="0">
            <a:spAutoFit/>
          </a:bodyPr>
          <a:lstStyle/>
          <a:p>
            <a:pPr algn="ctr"/>
            <a:r>
              <a:rPr lang="en-CA" sz="1100" spc="200">
                <a:latin typeface="Open Sauce" panose="020B0604020202020204" charset="0"/>
                <a:ea typeface="Open Sans" pitchFamily="2" charset="0"/>
                <a:cs typeface="Open Sans" pitchFamily="2" charset="0"/>
              </a:rPr>
              <a:t>DISTRIBUTION</a:t>
            </a:r>
          </a:p>
        </p:txBody>
      </p:sp>
      <p:sp>
        <p:nvSpPr>
          <p:cNvPr id="59" name="Flowchart: Connector 58">
            <a:extLst>
              <a:ext uri="{FF2B5EF4-FFF2-40B4-BE49-F238E27FC236}">
                <a16:creationId xmlns:a16="http://schemas.microsoft.com/office/drawing/2014/main" id="{56C76755-D427-FA7E-395D-8A040A858750}"/>
              </a:ext>
            </a:extLst>
          </p:cNvPr>
          <p:cNvSpPr/>
          <p:nvPr/>
        </p:nvSpPr>
        <p:spPr>
          <a:xfrm>
            <a:off x="8346253" y="3453104"/>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60" name="Flowchart: Connector 59">
            <a:extLst>
              <a:ext uri="{FF2B5EF4-FFF2-40B4-BE49-F238E27FC236}">
                <a16:creationId xmlns:a16="http://schemas.microsoft.com/office/drawing/2014/main" id="{2A76090F-CF3C-720E-02EF-167C95F3CE03}"/>
              </a:ext>
            </a:extLst>
          </p:cNvPr>
          <p:cNvSpPr/>
          <p:nvPr/>
        </p:nvSpPr>
        <p:spPr>
          <a:xfrm>
            <a:off x="10447848" y="3493760"/>
            <a:ext cx="167473" cy="160774"/>
          </a:xfrm>
          <a:prstGeom prst="flowChartConnector">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cxnSp>
        <p:nvCxnSpPr>
          <p:cNvPr id="68" name="Straight Arrow Connector 67">
            <a:extLst>
              <a:ext uri="{FF2B5EF4-FFF2-40B4-BE49-F238E27FC236}">
                <a16:creationId xmlns:a16="http://schemas.microsoft.com/office/drawing/2014/main" id="{C71B25F1-57CE-D436-8161-93764D91FD03}"/>
              </a:ext>
            </a:extLst>
          </p:cNvPr>
          <p:cNvCxnSpPr>
            <a:cxnSpLocks/>
          </p:cNvCxnSpPr>
          <p:nvPr/>
        </p:nvCxnSpPr>
        <p:spPr>
          <a:xfrm>
            <a:off x="4574871" y="3578747"/>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35AC6B8-4916-5E4E-C907-E1C438E3ACD4}"/>
              </a:ext>
            </a:extLst>
          </p:cNvPr>
          <p:cNvCxnSpPr>
            <a:cxnSpLocks/>
          </p:cNvCxnSpPr>
          <p:nvPr/>
        </p:nvCxnSpPr>
        <p:spPr>
          <a:xfrm>
            <a:off x="6815780" y="3558002"/>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CC8900B-A0E1-EBBA-ACBF-A4B4DFAF9CDC}"/>
              </a:ext>
            </a:extLst>
          </p:cNvPr>
          <p:cNvCxnSpPr>
            <a:cxnSpLocks/>
          </p:cNvCxnSpPr>
          <p:nvPr/>
        </p:nvCxnSpPr>
        <p:spPr>
          <a:xfrm>
            <a:off x="9046643" y="3573831"/>
            <a:ext cx="708885" cy="1"/>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 name="Graphic 3" descr="Truck with solid fill">
            <a:extLst>
              <a:ext uri="{FF2B5EF4-FFF2-40B4-BE49-F238E27FC236}">
                <a16:creationId xmlns:a16="http://schemas.microsoft.com/office/drawing/2014/main" id="{AEE8B0A2-4082-CF08-F3A1-38FFCD9D1F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98318" y="2225288"/>
            <a:ext cx="1063342" cy="1063342"/>
          </a:xfrm>
          <a:prstGeom prst="rect">
            <a:avLst/>
          </a:prstGeom>
        </p:spPr>
      </p:pic>
      <p:pic>
        <p:nvPicPr>
          <p:cNvPr id="5" name="Graphic 5" descr="Gears with solid fill">
            <a:extLst>
              <a:ext uri="{FF2B5EF4-FFF2-40B4-BE49-F238E27FC236}">
                <a16:creationId xmlns:a16="http://schemas.microsoft.com/office/drawing/2014/main" id="{1965DCEA-D37A-E8F9-3513-E9572577E8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39759" y="2224684"/>
            <a:ext cx="1127760" cy="1107440"/>
          </a:xfrm>
          <a:prstGeom prst="rect">
            <a:avLst/>
          </a:prstGeom>
        </p:spPr>
      </p:pic>
      <p:sp>
        <p:nvSpPr>
          <p:cNvPr id="11" name="TextBox 10">
            <a:extLst>
              <a:ext uri="{FF2B5EF4-FFF2-40B4-BE49-F238E27FC236}">
                <a16:creationId xmlns:a16="http://schemas.microsoft.com/office/drawing/2014/main" id="{E1F8AC7E-2CA2-9961-116D-9426407FBE56}"/>
              </a:ext>
            </a:extLst>
          </p:cNvPr>
          <p:cNvSpPr txBox="1"/>
          <p:nvPr/>
        </p:nvSpPr>
        <p:spPr>
          <a:xfrm>
            <a:off x="751378" y="5063493"/>
            <a:ext cx="1698815"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Synthetic Fertilizers </a:t>
            </a:r>
          </a:p>
        </p:txBody>
      </p:sp>
      <p:sp>
        <p:nvSpPr>
          <p:cNvPr id="13" name="TextBox 12">
            <a:extLst>
              <a:ext uri="{FF2B5EF4-FFF2-40B4-BE49-F238E27FC236}">
                <a16:creationId xmlns:a16="http://schemas.microsoft.com/office/drawing/2014/main" id="{9563BCE3-98E6-8039-3FE2-05B700A11978}"/>
              </a:ext>
            </a:extLst>
          </p:cNvPr>
          <p:cNvSpPr txBox="1"/>
          <p:nvPr/>
        </p:nvSpPr>
        <p:spPr>
          <a:xfrm>
            <a:off x="765582" y="5428317"/>
            <a:ext cx="1962109"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Manure Management </a:t>
            </a:r>
          </a:p>
        </p:txBody>
      </p:sp>
      <p:sp>
        <p:nvSpPr>
          <p:cNvPr id="15" name="TextBox 14">
            <a:extLst>
              <a:ext uri="{FF2B5EF4-FFF2-40B4-BE49-F238E27FC236}">
                <a16:creationId xmlns:a16="http://schemas.microsoft.com/office/drawing/2014/main" id="{9BE0EE67-1BAC-C6C9-51D4-ECA19076CFA0}"/>
              </a:ext>
            </a:extLst>
          </p:cNvPr>
          <p:cNvSpPr txBox="1"/>
          <p:nvPr/>
        </p:nvSpPr>
        <p:spPr>
          <a:xfrm>
            <a:off x="815034" y="5839367"/>
            <a:ext cx="1573329"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Farm Machinery</a:t>
            </a:r>
          </a:p>
        </p:txBody>
      </p:sp>
      <p:sp>
        <p:nvSpPr>
          <p:cNvPr id="17" name="TextBox 16">
            <a:extLst>
              <a:ext uri="{FF2B5EF4-FFF2-40B4-BE49-F238E27FC236}">
                <a16:creationId xmlns:a16="http://schemas.microsoft.com/office/drawing/2014/main" id="{A617EAD4-BFA4-EE33-14C3-6DD6C232DA25}"/>
              </a:ext>
            </a:extLst>
          </p:cNvPr>
          <p:cNvSpPr txBox="1"/>
          <p:nvPr/>
        </p:nvSpPr>
        <p:spPr>
          <a:xfrm>
            <a:off x="767073" y="4688610"/>
            <a:ext cx="1725640"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Enteric Fermentation</a:t>
            </a:r>
          </a:p>
        </p:txBody>
      </p:sp>
      <p:sp>
        <p:nvSpPr>
          <p:cNvPr id="19" name="TextBox 18">
            <a:extLst>
              <a:ext uri="{FF2B5EF4-FFF2-40B4-BE49-F238E27FC236}">
                <a16:creationId xmlns:a16="http://schemas.microsoft.com/office/drawing/2014/main" id="{B389A0C0-2451-91BC-AE5E-C4047778CF6F}"/>
              </a:ext>
            </a:extLst>
          </p:cNvPr>
          <p:cNvSpPr txBox="1"/>
          <p:nvPr/>
        </p:nvSpPr>
        <p:spPr>
          <a:xfrm>
            <a:off x="2416831" y="4709879"/>
            <a:ext cx="2628879" cy="276999"/>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Industrial Processes</a:t>
            </a:r>
          </a:p>
        </p:txBody>
      </p:sp>
      <p:sp>
        <p:nvSpPr>
          <p:cNvPr id="21" name="TextBox 20">
            <a:extLst>
              <a:ext uri="{FF2B5EF4-FFF2-40B4-BE49-F238E27FC236}">
                <a16:creationId xmlns:a16="http://schemas.microsoft.com/office/drawing/2014/main" id="{5C744393-1652-CA28-7C21-F52BA035A285}"/>
              </a:ext>
            </a:extLst>
          </p:cNvPr>
          <p:cNvSpPr txBox="1"/>
          <p:nvPr/>
        </p:nvSpPr>
        <p:spPr>
          <a:xfrm>
            <a:off x="2753807" y="5029869"/>
            <a:ext cx="1850617" cy="276999"/>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Energy Use</a:t>
            </a:r>
          </a:p>
        </p:txBody>
      </p:sp>
      <p:sp>
        <p:nvSpPr>
          <p:cNvPr id="23" name="TextBox 22">
            <a:extLst>
              <a:ext uri="{FF2B5EF4-FFF2-40B4-BE49-F238E27FC236}">
                <a16:creationId xmlns:a16="http://schemas.microsoft.com/office/drawing/2014/main" id="{45B38261-2022-BD9A-015D-DE008079CBA9}"/>
              </a:ext>
            </a:extLst>
          </p:cNvPr>
          <p:cNvSpPr txBox="1"/>
          <p:nvPr/>
        </p:nvSpPr>
        <p:spPr>
          <a:xfrm>
            <a:off x="2723335" y="5426377"/>
            <a:ext cx="2059766" cy="276999"/>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Waste Management</a:t>
            </a:r>
          </a:p>
        </p:txBody>
      </p:sp>
      <p:sp>
        <p:nvSpPr>
          <p:cNvPr id="26" name="TextBox 25">
            <a:extLst>
              <a:ext uri="{FF2B5EF4-FFF2-40B4-BE49-F238E27FC236}">
                <a16:creationId xmlns:a16="http://schemas.microsoft.com/office/drawing/2014/main" id="{AAD9F6B6-51AD-E7B9-849C-AACF2AD9E764}"/>
              </a:ext>
            </a:extLst>
          </p:cNvPr>
          <p:cNvSpPr txBox="1"/>
          <p:nvPr/>
        </p:nvSpPr>
        <p:spPr>
          <a:xfrm>
            <a:off x="3211038" y="5840131"/>
            <a:ext cx="1132359" cy="276999"/>
          </a:xfrm>
          <a:prstGeom prst="rect">
            <a:avLst/>
          </a:prstGeom>
          <a:noFill/>
        </p:spPr>
        <p:txBody>
          <a:bodyPr wrap="square">
            <a:spAutoFit/>
          </a:bodyPr>
          <a:lstStyle/>
          <a:p>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Refrigerants</a:t>
            </a:r>
            <a:endParaRPr lang="en-CA" sz="1200">
              <a:solidFill>
                <a:schemeClr val="tx1">
                  <a:lumMod val="95000"/>
                  <a:lumOff val="5000"/>
                </a:schemeClr>
              </a:solidFill>
            </a:endParaRPr>
          </a:p>
        </p:txBody>
      </p:sp>
      <p:sp>
        <p:nvSpPr>
          <p:cNvPr id="47" name="TextBox 46">
            <a:extLst>
              <a:ext uri="{FF2B5EF4-FFF2-40B4-BE49-F238E27FC236}">
                <a16:creationId xmlns:a16="http://schemas.microsoft.com/office/drawing/2014/main" id="{86B43292-6461-85DD-A12A-5C9757301E8F}"/>
              </a:ext>
            </a:extLst>
          </p:cNvPr>
          <p:cNvSpPr txBox="1"/>
          <p:nvPr/>
        </p:nvSpPr>
        <p:spPr>
          <a:xfrm>
            <a:off x="5085406" y="4681705"/>
            <a:ext cx="2070853"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Unsustainable Packaging Materials</a:t>
            </a:r>
            <a:endParaRPr lang="en-CA" sz="1200">
              <a:solidFill>
                <a:schemeClr val="tx1">
                  <a:lumMod val="95000"/>
                  <a:lumOff val="5000"/>
                </a:schemeClr>
              </a:solidFill>
            </a:endParaRPr>
          </a:p>
        </p:txBody>
      </p:sp>
      <p:sp>
        <p:nvSpPr>
          <p:cNvPr id="49" name="TextBox 48">
            <a:extLst>
              <a:ext uri="{FF2B5EF4-FFF2-40B4-BE49-F238E27FC236}">
                <a16:creationId xmlns:a16="http://schemas.microsoft.com/office/drawing/2014/main" id="{DCD3EAC4-1748-9CC5-F52C-8A0E444E6BA2}"/>
              </a:ext>
            </a:extLst>
          </p:cNvPr>
          <p:cNvSpPr txBox="1"/>
          <p:nvPr/>
        </p:nvSpPr>
        <p:spPr>
          <a:xfrm>
            <a:off x="5240555" y="5292493"/>
            <a:ext cx="1760554"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Resource Intensive Printing</a:t>
            </a:r>
          </a:p>
        </p:txBody>
      </p:sp>
      <p:sp>
        <p:nvSpPr>
          <p:cNvPr id="51" name="TextBox 50">
            <a:extLst>
              <a:ext uri="{FF2B5EF4-FFF2-40B4-BE49-F238E27FC236}">
                <a16:creationId xmlns:a16="http://schemas.microsoft.com/office/drawing/2014/main" id="{208205F2-9457-4C8F-1F20-EB280F60F978}"/>
              </a:ext>
            </a:extLst>
          </p:cNvPr>
          <p:cNvSpPr txBox="1"/>
          <p:nvPr/>
        </p:nvSpPr>
        <p:spPr>
          <a:xfrm>
            <a:off x="4952926" y="5804472"/>
            <a:ext cx="2335813"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Lack of Proper Disposal &amp; Reuse</a:t>
            </a:r>
          </a:p>
        </p:txBody>
      </p:sp>
      <p:sp>
        <p:nvSpPr>
          <p:cNvPr id="53" name="TextBox 52">
            <a:extLst>
              <a:ext uri="{FF2B5EF4-FFF2-40B4-BE49-F238E27FC236}">
                <a16:creationId xmlns:a16="http://schemas.microsoft.com/office/drawing/2014/main" id="{311099FB-90E8-BE3D-DFD5-7AB096774FA4}"/>
              </a:ext>
            </a:extLst>
          </p:cNvPr>
          <p:cNvSpPr txBox="1"/>
          <p:nvPr/>
        </p:nvSpPr>
        <p:spPr>
          <a:xfrm>
            <a:off x="7410402" y="4596277"/>
            <a:ext cx="2039175"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Energy Inefficient Transportation Fleet</a:t>
            </a:r>
          </a:p>
        </p:txBody>
      </p:sp>
      <p:sp>
        <p:nvSpPr>
          <p:cNvPr id="55" name="TextBox 54">
            <a:extLst>
              <a:ext uri="{FF2B5EF4-FFF2-40B4-BE49-F238E27FC236}">
                <a16:creationId xmlns:a16="http://schemas.microsoft.com/office/drawing/2014/main" id="{7C282C48-A5F9-B06F-BAF2-BD5D9644B464}"/>
              </a:ext>
            </a:extLst>
          </p:cNvPr>
          <p:cNvSpPr txBox="1"/>
          <p:nvPr/>
        </p:nvSpPr>
        <p:spPr>
          <a:xfrm>
            <a:off x="7529414" y="5338325"/>
            <a:ext cx="1801151"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Fragmented Supply Chains</a:t>
            </a:r>
          </a:p>
        </p:txBody>
      </p:sp>
      <p:sp>
        <p:nvSpPr>
          <p:cNvPr id="57" name="TextBox 56">
            <a:extLst>
              <a:ext uri="{FF2B5EF4-FFF2-40B4-BE49-F238E27FC236}">
                <a16:creationId xmlns:a16="http://schemas.microsoft.com/office/drawing/2014/main" id="{200828CC-7047-360E-EE0B-D6B21CA23FE8}"/>
              </a:ext>
            </a:extLst>
          </p:cNvPr>
          <p:cNvSpPr txBox="1"/>
          <p:nvPr/>
        </p:nvSpPr>
        <p:spPr>
          <a:xfrm>
            <a:off x="8876109" y="5308764"/>
            <a:ext cx="3141849" cy="615553"/>
          </a:xfrm>
          <a:prstGeom prst="rect">
            <a:avLst/>
          </a:prstGeom>
          <a:noFill/>
        </p:spPr>
        <p:txBody>
          <a:bodyPr wrap="square" lIns="60960" tIns="30480" rIns="60960" bIns="30480" anchor="t">
            <a:spAutoFit/>
          </a:bodyPr>
          <a:lstStyle/>
          <a:p>
            <a:pPr algn="ctr"/>
            <a:r>
              <a:rPr lang="en-CA" sz="1200">
                <a:solidFill>
                  <a:schemeClr val="tx1">
                    <a:lumMod val="95000"/>
                    <a:lumOff val="5000"/>
                  </a:schemeClr>
                </a:solidFill>
                <a:latin typeface="Open Sans"/>
                <a:ea typeface="Open Sans"/>
                <a:cs typeface="Open Sans"/>
              </a:rPr>
              <a:t>Food Waste</a:t>
            </a:r>
          </a:p>
          <a:p>
            <a:pPr algn="ctr"/>
            <a:endPar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CA" sz="1200">
                <a:solidFill>
                  <a:schemeClr val="tx1">
                    <a:lumMod val="95000"/>
                    <a:lumOff val="5000"/>
                  </a:schemeClr>
                </a:solidFill>
                <a:latin typeface="Open Sans"/>
                <a:ea typeface="Open Sans"/>
                <a:cs typeface="Open Sans"/>
              </a:rPr>
              <a:t>Alternative Proteins</a:t>
            </a:r>
            <a:endPar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a:extLst>
              <a:ext uri="{FF2B5EF4-FFF2-40B4-BE49-F238E27FC236}">
                <a16:creationId xmlns:a16="http://schemas.microsoft.com/office/drawing/2014/main" id="{11BDF4D1-1B04-234D-5413-202DDD604703}"/>
              </a:ext>
            </a:extLst>
          </p:cNvPr>
          <p:cNvSpPr txBox="1"/>
          <p:nvPr/>
        </p:nvSpPr>
        <p:spPr>
          <a:xfrm>
            <a:off x="9775169" y="4584288"/>
            <a:ext cx="1397896" cy="461665"/>
          </a:xfrm>
          <a:prstGeom prst="rect">
            <a:avLst/>
          </a:prstGeom>
          <a:noFill/>
        </p:spPr>
        <p:txBody>
          <a:bodyPr wrap="square">
            <a:spAutoFit/>
          </a:bodyPr>
          <a:lstStyle/>
          <a:p>
            <a:pPr algn="ctr"/>
            <a:r>
              <a:rPr lang="en-CA" sz="12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Energy Use in Stores</a:t>
            </a:r>
          </a:p>
        </p:txBody>
      </p:sp>
      <p:cxnSp>
        <p:nvCxnSpPr>
          <p:cNvPr id="63" name="Straight Connector 62">
            <a:extLst>
              <a:ext uri="{FF2B5EF4-FFF2-40B4-BE49-F238E27FC236}">
                <a16:creationId xmlns:a16="http://schemas.microsoft.com/office/drawing/2014/main" id="{A849C82E-EAAE-88E2-2D9C-727705EE3837}"/>
              </a:ext>
            </a:extLst>
          </p:cNvPr>
          <p:cNvCxnSpPr/>
          <p:nvPr/>
        </p:nvCxnSpPr>
        <p:spPr>
          <a:xfrm>
            <a:off x="2753807" y="4719957"/>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1BE0B12-D5F6-E2B8-2D85-FE6DB6A13C82}"/>
              </a:ext>
            </a:extLst>
          </p:cNvPr>
          <p:cNvCxnSpPr/>
          <p:nvPr/>
        </p:nvCxnSpPr>
        <p:spPr>
          <a:xfrm>
            <a:off x="4857079" y="4742524"/>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80B87D7-9F7C-5D7A-8BCD-5300F536FBE2}"/>
              </a:ext>
            </a:extLst>
          </p:cNvPr>
          <p:cNvCxnSpPr/>
          <p:nvPr/>
        </p:nvCxnSpPr>
        <p:spPr>
          <a:xfrm>
            <a:off x="7390821" y="4709879"/>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4F2C789-E183-95CC-22CD-3C3C0B832B10}"/>
              </a:ext>
            </a:extLst>
          </p:cNvPr>
          <p:cNvCxnSpPr/>
          <p:nvPr/>
        </p:nvCxnSpPr>
        <p:spPr>
          <a:xfrm>
            <a:off x="9494092" y="4640627"/>
            <a:ext cx="0" cy="139539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FA9D4602-1F9C-4B5B-A3DC-DB8E7768285E}"/>
              </a:ext>
            </a:extLst>
          </p:cNvPr>
          <p:cNvPicPr>
            <a:picLocks noChangeAspect="1"/>
          </p:cNvPicPr>
          <p:nvPr/>
        </p:nvPicPr>
        <p:blipFill rotWithShape="1">
          <a:blip r:embed="rId13">
            <a:alphaModFix amt="50000"/>
          </a:blip>
          <a:srcRect b="24901"/>
          <a:stretch/>
        </p:blipFill>
        <p:spPr>
          <a:xfrm>
            <a:off x="11277600" y="6539399"/>
            <a:ext cx="701088" cy="190635"/>
          </a:xfrm>
          <a:prstGeom prst="rect">
            <a:avLst/>
          </a:prstGeom>
        </p:spPr>
      </p:pic>
      <p:pic>
        <p:nvPicPr>
          <p:cNvPr id="48" name="Picture 4" descr="About Logos - Four Season Greens">
            <a:extLst>
              <a:ext uri="{FF2B5EF4-FFF2-40B4-BE49-F238E27FC236}">
                <a16:creationId xmlns:a16="http://schemas.microsoft.com/office/drawing/2014/main" id="{4A5C1B13-0D20-4B42-AB84-B2265EFAB9D9}"/>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10044358" y="6484865"/>
            <a:ext cx="1054525" cy="318994"/>
          </a:xfrm>
          <a:prstGeom prst="rect">
            <a:avLst/>
          </a:prstGeom>
          <a:noFill/>
          <a:extLst>
            <a:ext uri="{909E8E84-426E-40DD-AFC4-6F175D3DCCD1}">
              <a14:hiddenFill xmlns:a14="http://schemas.microsoft.com/office/drawing/2010/main">
                <a:solidFill>
                  <a:srgbClr val="FFFFFF"/>
                </a:solidFill>
              </a14:hiddenFill>
            </a:ext>
          </a:extLst>
        </p:spPr>
      </p:pic>
      <p:sp>
        <p:nvSpPr>
          <p:cNvPr id="50" name="Title 1">
            <a:extLst>
              <a:ext uri="{FF2B5EF4-FFF2-40B4-BE49-F238E27FC236}">
                <a16:creationId xmlns:a16="http://schemas.microsoft.com/office/drawing/2014/main" id="{80DB99C5-4770-4482-A533-98195BCB7382}"/>
              </a:ext>
            </a:extLst>
          </p:cNvPr>
          <p:cNvSpPr txBox="1">
            <a:spLocks/>
          </p:cNvSpPr>
          <p:nvPr/>
        </p:nvSpPr>
        <p:spPr>
          <a:xfrm>
            <a:off x="457201" y="1064003"/>
            <a:ext cx="10299698" cy="908049"/>
          </a:xfrm>
          <a:prstGeom prst="rect">
            <a:avLst/>
          </a:prstGeom>
        </p:spPr>
        <p:txBody>
          <a:bodyPr spcFirstLastPara="1" vert="horz" wrap="square" lIns="121900" tIns="121900" rIns="121900" bIns="121900" rtlCol="0" anchor="t" anchorCtr="0">
            <a:normAutofit/>
          </a:bodyPr>
          <a:lstStyle>
            <a:defPPr>
              <a:defRPr lang="en-US"/>
            </a:defPPr>
            <a:lvl1pPr lvl="0" defTabSz="685800">
              <a:lnSpc>
                <a:spcPct val="90000"/>
              </a:lnSpc>
              <a:spcBef>
                <a:spcPts val="0"/>
              </a:spcBef>
              <a:spcAft>
                <a:spcPts val="0"/>
              </a:spcAft>
              <a:buClrTx/>
              <a:buSzPts val="2800"/>
              <a:buFontTx/>
              <a:buNone/>
              <a:defRPr sz="2000" b="1" i="1">
                <a:solidFill>
                  <a:srgbClr val="5D5E63"/>
                </a:solidFill>
                <a:latin typeface="Open Sans"/>
                <a:ea typeface="Open Sans"/>
                <a:cs typeface="Open Sans"/>
              </a:defRPr>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a:r>
              <a:rPr lang="en-US"/>
              <a:t>Setting the Stage</a:t>
            </a:r>
          </a:p>
          <a:p>
            <a:endParaRPr lang="en-US"/>
          </a:p>
        </p:txBody>
      </p:sp>
      <p:cxnSp>
        <p:nvCxnSpPr>
          <p:cNvPr id="52" name="Straight Connector 51">
            <a:extLst>
              <a:ext uri="{FF2B5EF4-FFF2-40B4-BE49-F238E27FC236}">
                <a16:creationId xmlns:a16="http://schemas.microsoft.com/office/drawing/2014/main" id="{B25B7C58-AB2F-4833-81A6-5B815890F9DF}"/>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54" name="Title 1">
            <a:extLst>
              <a:ext uri="{FF2B5EF4-FFF2-40B4-BE49-F238E27FC236}">
                <a16:creationId xmlns:a16="http://schemas.microsoft.com/office/drawing/2014/main" id="{9384CAB0-3779-4C05-9D9F-1F831F02C45D}"/>
              </a:ext>
            </a:extLst>
          </p:cNvPr>
          <p:cNvSpPr txBox="1">
            <a:spLocks/>
          </p:cNvSpPr>
          <p:nvPr/>
        </p:nvSpPr>
        <p:spPr>
          <a:xfrm>
            <a:off x="457201" y="300039"/>
            <a:ext cx="915572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66700" indent="-266700"/>
            <a:r>
              <a:rPr lang="en-US" sz="3200" b="1" kern="0">
                <a:solidFill>
                  <a:srgbClr val="699433"/>
                </a:solidFill>
                <a:latin typeface="Montserrat"/>
                <a:ea typeface="+mj-ea"/>
                <a:cs typeface="+mj-cs"/>
              </a:rPr>
              <a:t>What’s included in the food ecosystem? </a:t>
            </a:r>
          </a:p>
        </p:txBody>
      </p:sp>
      <p:sp>
        <p:nvSpPr>
          <p:cNvPr id="3" name="Arrow: Left-Right 2">
            <a:extLst>
              <a:ext uri="{FF2B5EF4-FFF2-40B4-BE49-F238E27FC236}">
                <a16:creationId xmlns:a16="http://schemas.microsoft.com/office/drawing/2014/main" id="{DD70C31B-FDC3-48B1-9326-D58E8052B52A}"/>
              </a:ext>
            </a:extLst>
          </p:cNvPr>
          <p:cNvSpPr/>
          <p:nvPr/>
        </p:nvSpPr>
        <p:spPr>
          <a:xfrm>
            <a:off x="1051758" y="1583382"/>
            <a:ext cx="9883223" cy="524232"/>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a:t>Ag-Tech</a:t>
            </a:r>
          </a:p>
        </p:txBody>
      </p:sp>
      <p:sp>
        <p:nvSpPr>
          <p:cNvPr id="7" name="Slide Number Placeholder 4">
            <a:extLst>
              <a:ext uri="{FF2B5EF4-FFF2-40B4-BE49-F238E27FC236}">
                <a16:creationId xmlns:a16="http://schemas.microsoft.com/office/drawing/2014/main" id="{CD72824A-9974-AE0D-7C51-5B54DA6D4AFA}"/>
              </a:ext>
            </a:extLst>
          </p:cNvPr>
          <p:cNvSpPr>
            <a:spLocks noGrp="1"/>
          </p:cNvSpPr>
          <p:nvPr>
            <p:ph type="sldNum" sz="quarter" idx="12"/>
          </p:nvPr>
        </p:nvSpPr>
        <p:spPr>
          <a:xfrm>
            <a:off x="5730199" y="6387014"/>
            <a:ext cx="731600" cy="524800"/>
          </a:xfrm>
        </p:spPr>
        <p:txBody>
          <a:bodyPr/>
          <a:lstStyle/>
          <a:p>
            <a:pPr algn="ctr"/>
            <a:fld id="{00000000-1234-1234-1234-123412341234}" type="slidenum">
              <a:rPr lang="en" smtClean="0"/>
              <a:pPr algn="ctr"/>
              <a:t>8</a:t>
            </a:fld>
            <a:endParaRPr lang="en"/>
          </a:p>
        </p:txBody>
      </p:sp>
    </p:spTree>
    <p:extLst>
      <p:ext uri="{BB962C8B-B14F-4D97-AF65-F5344CB8AC3E}">
        <p14:creationId xmlns:p14="http://schemas.microsoft.com/office/powerpoint/2010/main" val="366871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B5B5B9-4133-4E82-BEB0-484EAED72C24}"/>
              </a:ext>
            </a:extLst>
          </p:cNvPr>
          <p:cNvSpPr>
            <a:spLocks noGrp="1"/>
          </p:cNvSpPr>
          <p:nvPr>
            <p:ph type="sldNum" idx="12"/>
          </p:nvPr>
        </p:nvSpPr>
        <p:spPr>
          <a:xfrm>
            <a:off x="5730199" y="6387014"/>
            <a:ext cx="731600" cy="524800"/>
          </a:xfrm>
        </p:spPr>
        <p:txBody>
          <a:bodyPr/>
          <a:lstStyle/>
          <a:p>
            <a:pPr algn="ctr"/>
            <a:fld id="{00000000-1234-1234-1234-123412341234}" type="slidenum">
              <a:rPr lang="en" smtClean="0"/>
              <a:pPr algn="ctr"/>
              <a:t>9</a:t>
            </a:fld>
            <a:endParaRPr lang="en"/>
          </a:p>
        </p:txBody>
      </p:sp>
      <p:sp>
        <p:nvSpPr>
          <p:cNvPr id="8" name="TextBox 7">
            <a:extLst>
              <a:ext uri="{FF2B5EF4-FFF2-40B4-BE49-F238E27FC236}">
                <a16:creationId xmlns:a16="http://schemas.microsoft.com/office/drawing/2014/main" id="{5873E250-3950-4344-8B18-0A76AF005E21}"/>
              </a:ext>
            </a:extLst>
          </p:cNvPr>
          <p:cNvSpPr txBox="1"/>
          <p:nvPr/>
        </p:nvSpPr>
        <p:spPr>
          <a:xfrm>
            <a:off x="556042" y="1713401"/>
            <a:ext cx="8371062"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200"/>
              </a:spcAft>
              <a:buFont typeface="Arial" panose="020B0604020202020204" pitchFamily="34" charset="0"/>
              <a:buChar char="•"/>
            </a:pPr>
            <a:r>
              <a:rPr lang="en-US" sz="2400">
                <a:latin typeface="Open Sans Light"/>
                <a:ea typeface="Open Sans"/>
                <a:cs typeface="Open Sans"/>
              </a:rPr>
              <a:t>Globalization and consolidation has greatly disrupted Canada’s food infrastructure (eliminating local processing, packaging and distribution) increasing our dependence on food imports despite being a major food producer. </a:t>
            </a:r>
          </a:p>
          <a:p>
            <a:pPr marL="342900" indent="-342900">
              <a:spcAft>
                <a:spcPts val="1200"/>
              </a:spcAft>
              <a:buFont typeface="Arial" panose="020B0604020202020204" pitchFamily="34" charset="0"/>
              <a:buChar char="•"/>
            </a:pPr>
            <a:r>
              <a:rPr lang="en-US" sz="2400">
                <a:latin typeface="Open Sans Light"/>
                <a:ea typeface="Open Sans"/>
                <a:cs typeface="Open Sans"/>
              </a:rPr>
              <a:t>Additionally, grocery oligopolies limit competitiveness for small businesses while </a:t>
            </a:r>
            <a:r>
              <a:rPr lang="en-US" sz="2400" err="1">
                <a:latin typeface="Open Sans Light"/>
                <a:ea typeface="Open Sans"/>
                <a:cs typeface="Open Sans"/>
              </a:rPr>
              <a:t>favouring</a:t>
            </a:r>
            <a:r>
              <a:rPr lang="en-US" sz="2400">
                <a:latin typeface="Open Sans Light"/>
                <a:ea typeface="Open Sans"/>
                <a:cs typeface="Open Sans"/>
              </a:rPr>
              <a:t> multinational brands based on unfair pricing and shelving practices.</a:t>
            </a:r>
          </a:p>
          <a:p>
            <a:pPr marL="342900" indent="-342900">
              <a:spcAft>
                <a:spcPts val="1200"/>
              </a:spcAft>
              <a:buFont typeface="Arial" panose="020B0604020202020204" pitchFamily="34" charset="0"/>
              <a:buChar char="•"/>
            </a:pPr>
            <a:r>
              <a:rPr lang="en-US" sz="2400">
                <a:latin typeface="Open Sans Light"/>
                <a:ea typeface="Open Sans"/>
                <a:cs typeface="Open Sans"/>
              </a:rPr>
              <a:t>COVID and other global crises have exacerbated these challenges, demonstrating the weaknesses in global supply chains. </a:t>
            </a:r>
          </a:p>
        </p:txBody>
      </p:sp>
      <p:sp>
        <p:nvSpPr>
          <p:cNvPr id="11" name="Title 1">
            <a:extLst>
              <a:ext uri="{FF2B5EF4-FFF2-40B4-BE49-F238E27FC236}">
                <a16:creationId xmlns:a16="http://schemas.microsoft.com/office/drawing/2014/main" id="{2050664A-D910-4C01-8913-557E33EAA2D4}"/>
              </a:ext>
            </a:extLst>
          </p:cNvPr>
          <p:cNvSpPr txBox="1">
            <a:spLocks/>
          </p:cNvSpPr>
          <p:nvPr/>
        </p:nvSpPr>
        <p:spPr>
          <a:xfrm>
            <a:off x="457201" y="1064003"/>
            <a:ext cx="10299698" cy="908049"/>
          </a:xfrm>
          <a:prstGeom prst="rect">
            <a:avLst/>
          </a:prstGeom>
        </p:spPr>
        <p:txBody>
          <a:bodyPr spcFirstLastPara="1" vert="horz" wrap="square" lIns="121900" tIns="121900" rIns="121900" bIns="121900" rtlCol="0" anchor="t" anchorCtr="0">
            <a:normAutofit/>
          </a:bodyPr>
          <a:lstStyle>
            <a:defPPr>
              <a:defRPr lang="en-US"/>
            </a:defPPr>
            <a:lvl1pPr lvl="0" defTabSz="685800">
              <a:lnSpc>
                <a:spcPct val="90000"/>
              </a:lnSpc>
              <a:spcBef>
                <a:spcPts val="0"/>
              </a:spcBef>
              <a:spcAft>
                <a:spcPts val="0"/>
              </a:spcAft>
              <a:buClrTx/>
              <a:buSzPts val="2800"/>
              <a:buFontTx/>
              <a:buNone/>
              <a:defRPr sz="2000" b="1" i="1">
                <a:solidFill>
                  <a:srgbClr val="5D5E63"/>
                </a:solidFill>
                <a:latin typeface="Open Sans"/>
                <a:ea typeface="Open Sans"/>
                <a:cs typeface="Open Sans"/>
              </a:defRPr>
            </a:lvl1pPr>
            <a:lvl2pPr lvl="1">
              <a:spcBef>
                <a:spcPts val="0"/>
              </a:spcBef>
              <a:spcAft>
                <a:spcPts val="0"/>
              </a:spcAft>
              <a:buSzPts val="2800"/>
              <a:buNone/>
            </a:lvl2pPr>
            <a:lvl3pPr lvl="2">
              <a:spcBef>
                <a:spcPts val="0"/>
              </a:spcBef>
              <a:spcAft>
                <a:spcPts val="0"/>
              </a:spcAft>
              <a:buSzPts val="2800"/>
              <a:buNone/>
            </a:lvl3pPr>
            <a:lvl4pPr lvl="3">
              <a:spcBef>
                <a:spcPts val="0"/>
              </a:spcBef>
              <a:spcAft>
                <a:spcPts val="0"/>
              </a:spcAft>
              <a:buSzPts val="2800"/>
              <a:buNone/>
            </a:lvl4pPr>
            <a:lvl5pPr lvl="4">
              <a:spcBef>
                <a:spcPts val="0"/>
              </a:spcBef>
              <a:spcAft>
                <a:spcPts val="0"/>
              </a:spcAft>
              <a:buSzPts val="2800"/>
              <a:buNone/>
            </a:lvl5pPr>
            <a:lvl6pPr lvl="5">
              <a:spcBef>
                <a:spcPts val="0"/>
              </a:spcBef>
              <a:spcAft>
                <a:spcPts val="0"/>
              </a:spcAft>
              <a:buSzPts val="2800"/>
              <a:buNone/>
            </a:lvl6pPr>
            <a:lvl7pPr lvl="6">
              <a:spcBef>
                <a:spcPts val="0"/>
              </a:spcBef>
              <a:spcAft>
                <a:spcPts val="0"/>
              </a:spcAft>
              <a:buSzPts val="2800"/>
              <a:buNone/>
            </a:lvl7pPr>
            <a:lvl8pPr lvl="7">
              <a:spcBef>
                <a:spcPts val="0"/>
              </a:spcBef>
              <a:spcAft>
                <a:spcPts val="0"/>
              </a:spcAft>
              <a:buSzPts val="2800"/>
              <a:buNone/>
            </a:lvl8pPr>
            <a:lvl9pPr lvl="8">
              <a:spcBef>
                <a:spcPts val="0"/>
              </a:spcBef>
              <a:spcAft>
                <a:spcPts val="0"/>
              </a:spcAft>
              <a:buSzPts val="2800"/>
              <a:buNone/>
            </a:lvl9pPr>
          </a:lstStyle>
          <a:p>
            <a:r>
              <a:rPr lang="en-US"/>
              <a:t>Current Situation</a:t>
            </a:r>
          </a:p>
          <a:p>
            <a:endParaRPr lang="en-US"/>
          </a:p>
        </p:txBody>
      </p:sp>
      <p:cxnSp>
        <p:nvCxnSpPr>
          <p:cNvPr id="9" name="Straight Connector 8">
            <a:extLst>
              <a:ext uri="{FF2B5EF4-FFF2-40B4-BE49-F238E27FC236}">
                <a16:creationId xmlns:a16="http://schemas.microsoft.com/office/drawing/2014/main" id="{7DC918FA-A890-44F7-8E82-F69EFAE047B5}"/>
              </a:ext>
            </a:extLst>
          </p:cNvPr>
          <p:cNvCxnSpPr>
            <a:cxnSpLocks/>
          </p:cNvCxnSpPr>
          <p:nvPr/>
        </p:nvCxnSpPr>
        <p:spPr>
          <a:xfrm>
            <a:off x="558801" y="981076"/>
            <a:ext cx="6795310" cy="0"/>
          </a:xfrm>
          <a:prstGeom prst="line">
            <a:avLst/>
          </a:prstGeom>
          <a:ln w="57150">
            <a:solidFill>
              <a:srgbClr val="C00000"/>
            </a:solidFill>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8B49795-F89B-419F-890E-5034E6E67165}"/>
              </a:ext>
            </a:extLst>
          </p:cNvPr>
          <p:cNvSpPr>
            <a:spLocks noGrp="1"/>
          </p:cNvSpPr>
          <p:nvPr>
            <p:ph type="title"/>
          </p:nvPr>
        </p:nvSpPr>
        <p:spPr>
          <a:xfrm>
            <a:off x="457201" y="300039"/>
            <a:ext cx="9585212" cy="59791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marL="266700" indent="-266700"/>
            <a:r>
              <a:rPr lang="en-US" sz="2400">
                <a:solidFill>
                  <a:srgbClr val="699433"/>
                </a:solidFill>
                <a:latin typeface="Montserrat"/>
                <a:ea typeface="+mj-ea"/>
                <a:cs typeface="+mj-cs"/>
              </a:rPr>
              <a:t>Canada’s Food Sovereignty Needs to be Rebuilt</a:t>
            </a:r>
          </a:p>
        </p:txBody>
      </p:sp>
      <p:pic>
        <p:nvPicPr>
          <p:cNvPr id="7" name="Picture 6" descr="A large field of grass and trees&#10;&#10;Description automatically generated">
            <a:extLst>
              <a:ext uri="{FF2B5EF4-FFF2-40B4-BE49-F238E27FC236}">
                <a16:creationId xmlns:a16="http://schemas.microsoft.com/office/drawing/2014/main" id="{203BCAAE-220F-2A82-F0E9-D049E67382A9}"/>
              </a:ext>
            </a:extLst>
          </p:cNvPr>
          <p:cNvPicPr>
            <a:picLocks noChangeAspect="1"/>
          </p:cNvPicPr>
          <p:nvPr/>
        </p:nvPicPr>
        <p:blipFill rotWithShape="1">
          <a:blip r:embed="rId3"/>
          <a:srcRect l="28111" r="28111"/>
          <a:stretch/>
        </p:blipFill>
        <p:spPr>
          <a:xfrm>
            <a:off x="9006855" y="-28575"/>
            <a:ext cx="4521717" cy="6886582"/>
          </a:xfrm>
          <a:custGeom>
            <a:avLst/>
            <a:gdLst>
              <a:gd name="connsiteX0" fmla="*/ 0 w 6343652"/>
              <a:gd name="connsiteY0" fmla="*/ 0 h 6858000"/>
              <a:gd name="connsiteX1" fmla="*/ 6343652 w 6343652"/>
              <a:gd name="connsiteY1" fmla="*/ 0 h 6858000"/>
              <a:gd name="connsiteX2" fmla="*/ 6343652 w 6343652"/>
              <a:gd name="connsiteY2" fmla="*/ 6858000 h 6858000"/>
              <a:gd name="connsiteX3" fmla="*/ 1455836 w 6343652"/>
              <a:gd name="connsiteY3" fmla="*/ 6858000 h 6858000"/>
              <a:gd name="connsiteX4" fmla="*/ 0 w 6343652"/>
              <a:gd name="connsiteY4" fmla="*/ 70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3652" h="6858000">
                <a:moveTo>
                  <a:pt x="0" y="0"/>
                </a:moveTo>
                <a:lnTo>
                  <a:pt x="6343652" y="0"/>
                </a:lnTo>
                <a:lnTo>
                  <a:pt x="6343652" y="6858000"/>
                </a:lnTo>
                <a:lnTo>
                  <a:pt x="1455836" y="6858000"/>
                </a:lnTo>
                <a:lnTo>
                  <a:pt x="0" y="7087"/>
                </a:lnTo>
                <a:close/>
              </a:path>
            </a:pathLst>
          </a:custGeom>
        </p:spPr>
      </p:pic>
    </p:spTree>
    <p:extLst>
      <p:ext uri="{BB962C8B-B14F-4D97-AF65-F5344CB8AC3E}">
        <p14:creationId xmlns:p14="http://schemas.microsoft.com/office/powerpoint/2010/main" val="362991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od Ag Bootcamp - 2019" id="{70E2536B-DA19-F643-B160-AD451BBEEB85}" vid="{94E34E71-9E11-724B-AE76-2A09B4F488F8}"/>
    </a:ext>
  </a:extLst>
</a:theme>
</file>

<file path=ppt/theme/theme3.xml><?xml version="1.0" encoding="utf-8"?>
<a:theme xmlns:a="http://schemas.openxmlformats.org/drawingml/2006/main" name="2_Office Theme">
  <a:themeElements>
    <a:clrScheme name="Custom 4">
      <a:dk1>
        <a:srgbClr val="000000"/>
      </a:dk1>
      <a:lt1>
        <a:srgbClr val="FFFFFF"/>
      </a:lt1>
      <a:dk2>
        <a:srgbClr val="759340"/>
      </a:dk2>
      <a:lt2>
        <a:srgbClr val="B13525"/>
      </a:lt2>
      <a:accent1>
        <a:srgbClr val="759340"/>
      </a:accent1>
      <a:accent2>
        <a:srgbClr val="B13525"/>
      </a:accent2>
      <a:accent3>
        <a:srgbClr val="58595B"/>
      </a:accent3>
      <a:accent4>
        <a:srgbClr val="C2D59F"/>
      </a:accent4>
      <a:accent5>
        <a:srgbClr val="BDBEBF"/>
      </a:accent5>
      <a:accent6>
        <a:srgbClr val="DCE7C7"/>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 xmlns="7bb673f1-582c-48f4-90af-4f066af80d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FFBEAAE92D6945B592B4326CE78576" ma:contentTypeVersion="11" ma:contentTypeDescription="Create a new document." ma:contentTypeScope="" ma:versionID="9421d4e950c1e211492ce4f2fe60a4ea">
  <xsd:schema xmlns:xsd="http://www.w3.org/2001/XMLSchema" xmlns:xs="http://www.w3.org/2001/XMLSchema" xmlns:p="http://schemas.microsoft.com/office/2006/metadata/properties" xmlns:ns2="7bb673f1-582c-48f4-90af-4f066af80d13" xmlns:ns3="d8f9be47-0c5d-4928-9597-25182cea4422" targetNamespace="http://schemas.microsoft.com/office/2006/metadata/properties" ma:root="true" ma:fieldsID="7518b9c15616ac739f4d84df1e851b02" ns2:_="" ns3:_="">
    <xsd:import namespace="7bb673f1-582c-48f4-90af-4f066af80d13"/>
    <xsd:import namespace="d8f9be47-0c5d-4928-9597-25182cea4422"/>
    <xsd:element name="properties">
      <xsd:complexType>
        <xsd:sequence>
          <xsd:element name="documentManagement">
            <xsd:complexType>
              <xsd:all>
                <xsd:element ref="ns2:Description" minOccurs="0"/>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673f1-582c-48f4-90af-4f066af80d13" elementFormDefault="qualified">
    <xsd:import namespace="http://schemas.microsoft.com/office/2006/documentManagement/types"/>
    <xsd:import namespace="http://schemas.microsoft.com/office/infopath/2007/PartnerControls"/>
    <xsd:element name="Description" ma:index="8" nillable="true" ma:displayName="Description" ma:format="Dropdown" ma:internalName="Description">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f9be47-0c5d-4928-9597-25182cea442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C646EC-CC21-4E3F-8E6A-A4301653AF69}">
  <ds:schemaRefs>
    <ds:schemaRef ds:uri="http://schemas.microsoft.com/sharepoint/v3/contenttype/forms"/>
  </ds:schemaRefs>
</ds:datastoreItem>
</file>

<file path=customXml/itemProps2.xml><?xml version="1.0" encoding="utf-8"?>
<ds:datastoreItem xmlns:ds="http://schemas.openxmlformats.org/officeDocument/2006/customXml" ds:itemID="{C9BCA6C1-8E80-4103-9771-DA9053187231}">
  <ds:schemaRefs>
    <ds:schemaRef ds:uri="http://purl.org/dc/elements/1.1/"/>
    <ds:schemaRef ds:uri="http://purl.org/dc/terms/"/>
    <ds:schemaRef ds:uri="http://schemas.openxmlformats.org/package/2006/metadata/core-properties"/>
    <ds:schemaRef ds:uri="http://www.w3.org/XML/1998/namespace"/>
    <ds:schemaRef ds:uri="http://schemas.microsoft.com/office/2006/documentManagement/types"/>
    <ds:schemaRef ds:uri="7bb673f1-582c-48f4-90af-4f066af80d13"/>
    <ds:schemaRef ds:uri="http://purl.org/dc/dcmitype/"/>
    <ds:schemaRef ds:uri="http://schemas.microsoft.com/office/infopath/2007/PartnerControls"/>
    <ds:schemaRef ds:uri="d8f9be47-0c5d-4928-9597-25182cea4422"/>
    <ds:schemaRef ds:uri="http://schemas.microsoft.com/office/2006/metadata/properties"/>
  </ds:schemaRefs>
</ds:datastoreItem>
</file>

<file path=customXml/itemProps3.xml><?xml version="1.0" encoding="utf-8"?>
<ds:datastoreItem xmlns:ds="http://schemas.openxmlformats.org/officeDocument/2006/customXml" ds:itemID="{E7D65BAC-DA2C-4801-BA91-06A7720966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b673f1-582c-48f4-90af-4f066af80d13"/>
    <ds:schemaRef ds:uri="d8f9be47-0c5d-4928-9597-25182cea44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TotalTime>
  <Words>5233</Words>
  <Application>Microsoft Office PowerPoint</Application>
  <PresentationFormat>Widescreen</PresentationFormat>
  <Paragraphs>640</Paragraphs>
  <Slides>44</Slides>
  <Notes>35</Notes>
  <HiddenSlides>2</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44</vt:i4>
      </vt:variant>
    </vt:vector>
  </HeadingPairs>
  <TitlesOfParts>
    <vt:vector size="63" baseType="lpstr">
      <vt:lpstr>Arial</vt:lpstr>
      <vt:lpstr>Arial,Sans-Serif</vt:lpstr>
      <vt:lpstr>Calibri</vt:lpstr>
      <vt:lpstr>Calibri Light</vt:lpstr>
      <vt:lpstr>Fira Sans</vt:lpstr>
      <vt:lpstr>Fira Sans SemiBold</vt:lpstr>
      <vt:lpstr>Helvetica Neue</vt:lpstr>
      <vt:lpstr>Montserrat</vt:lpstr>
      <vt:lpstr>Montserrat Light</vt:lpstr>
      <vt:lpstr>Open Sans</vt:lpstr>
      <vt:lpstr>Open Sans ExtraBold</vt:lpstr>
      <vt:lpstr>Open Sans Light</vt:lpstr>
      <vt:lpstr>Open Sauce</vt:lpstr>
      <vt:lpstr>Open Sauce SemiBold</vt:lpstr>
      <vt:lpstr>telegraf</vt:lpstr>
      <vt:lpstr>Wingdings</vt:lpstr>
      <vt:lpstr>Office Theme</vt:lpstr>
      <vt:lpstr>1_Office Theme</vt:lpstr>
      <vt:lpstr>2_Office Theme</vt:lpstr>
      <vt:lpstr>Investing for Canada’s Food Future</vt:lpstr>
      <vt:lpstr>PowerPoint Presentation</vt:lpstr>
      <vt:lpstr>A little about me</vt:lpstr>
      <vt:lpstr>About SVX </vt:lpstr>
      <vt:lpstr>Food Sovereignty vs Food Security</vt:lpstr>
      <vt:lpstr>PowerPoint Presentation</vt:lpstr>
      <vt:lpstr>PowerPoint Presentation</vt:lpstr>
      <vt:lpstr>PowerPoint Presentation</vt:lpstr>
      <vt:lpstr>Canada’s Food Sovereignty Needs to be Rebuilt</vt:lpstr>
      <vt:lpstr>PowerPoint Presentation</vt:lpstr>
      <vt:lpstr>PowerPoint Presentation</vt:lpstr>
      <vt:lpstr>(Brief) History of the Food Sector in Canada</vt:lpstr>
      <vt:lpstr>What leads to our wind down of local infrastructure? </vt:lpstr>
      <vt:lpstr>Food is a Major Contributor to Climate Change</vt:lpstr>
      <vt:lpstr>The Rise of Multi-National Food Processors</vt:lpstr>
      <vt:lpstr>Grocery Oligopolies Are Also Chasing Profits</vt:lpstr>
      <vt:lpstr>The current food system is harming Canadians</vt:lpstr>
      <vt:lpstr>Risk of Unregulated Marketing</vt:lpstr>
      <vt:lpstr>Why do we need to rethink our food systems? </vt:lpstr>
      <vt:lpstr>PowerPoint Presentation</vt:lpstr>
      <vt:lpstr>Policy Environment Favours Massive Companies </vt:lpstr>
      <vt:lpstr>The “Missing Middle” limits the growth of food businesses</vt:lpstr>
      <vt:lpstr>Raising Capital For Food Businesses is Difficult</vt:lpstr>
      <vt:lpstr>Investments in food are seen as risky</vt:lpstr>
      <vt:lpstr>Economic environment creates uncertainty</vt:lpstr>
      <vt:lpstr>Political polarization has made compromise difficult</vt:lpstr>
      <vt:lpstr>PowerPoint Presentation</vt:lpstr>
      <vt:lpstr>How do we reclaim our food sovereignty? </vt:lpstr>
      <vt:lpstr>1. Support small scale farmers</vt:lpstr>
      <vt:lpstr>2. Invest in local food infrastructure</vt:lpstr>
      <vt:lpstr>3. Provide accessible and appropriate forms of capital.</vt:lpstr>
      <vt:lpstr>4. Increase collaboration across food organizations.</vt:lpstr>
      <vt:lpstr>5. Advocate for policy reforms to create a level playing field.</vt:lpstr>
      <vt:lpstr>6. Rethinking how we eat</vt:lpstr>
      <vt:lpstr>PowerPoint Presentation</vt:lpstr>
      <vt:lpstr>There is an amazing opportunity to Increase Investment</vt:lpstr>
      <vt:lpstr>The pipeline is there and resources are in place</vt:lpstr>
      <vt:lpstr>So, what do we need to get there? </vt:lpstr>
      <vt:lpstr>The Food System in Canada Needs Financing</vt:lpstr>
      <vt:lpstr>Women Face Negative Funding Experiences</vt:lpstr>
      <vt:lpstr>Financial Systems are not Equitable or Accessible</vt:lpstr>
      <vt:lpstr>Next steps to enable investing in food</vt:lpstr>
      <vt:lpstr>There has never been a better time to think about Food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Devon Haye</dc:creator>
  <cp:lastModifiedBy>Sandy Mark</cp:lastModifiedBy>
  <cp:revision>5</cp:revision>
  <cp:lastPrinted>2019-08-26T17:30:30Z</cp:lastPrinted>
  <dcterms:created xsi:type="dcterms:W3CDTF">2019-06-17T17:06:11Z</dcterms:created>
  <dcterms:modified xsi:type="dcterms:W3CDTF">2024-05-01T19:18:31Z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0x01010055FFBEAAE92D6945B592B4326CE78576</vt:lpwstr>
  </property>
  <property fmtid="{D5CDD505-2E9C-101B-9397-08002B2CF9AE}" pid="3" name="Order">
    <vt:lpwstr>2573100.00000000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